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76" r:id="rId2"/>
    <p:sldId id="257" r:id="rId3"/>
    <p:sldId id="258" r:id="rId4"/>
    <p:sldId id="259" r:id="rId5"/>
    <p:sldId id="260" r:id="rId6"/>
    <p:sldId id="261" r:id="rId7"/>
    <p:sldId id="262" r:id="rId8"/>
    <p:sldId id="263" r:id="rId9"/>
    <p:sldId id="264" r:id="rId10"/>
    <p:sldId id="265" r:id="rId11"/>
    <p:sldId id="266" r:id="rId12"/>
    <p:sldId id="274" r:id="rId13"/>
    <p:sldId id="268" r:id="rId14"/>
    <p:sldId id="269" r:id="rId15"/>
    <p:sldId id="270" r:id="rId16"/>
    <p:sldId id="271" r:id="rId17"/>
    <p:sldId id="272" r:id="rId18"/>
    <p:sldId id="273" r:id="rId19"/>
  </p:sldIdLst>
  <p:sldSz cx="12192000" cy="6858000"/>
  <p:notesSz cx="7104063" cy="10234613"/>
  <p:embeddedFontLst>
    <p:embeddedFont>
      <p:font typeface="Crimson Pro" panose="020B0604020202020204" charset="0"/>
      <p:regular r:id="rId21"/>
      <p:bold r:id="rId22"/>
      <p:italic r:id="rId23"/>
      <p:boldItalic r:id="rId24"/>
    </p:embeddedFont>
    <p:embeddedFont>
      <p:font typeface="Crimson Pro Medium"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65">
          <p15:clr>
            <a:srgbClr val="747775"/>
          </p15:clr>
        </p15:guide>
        <p15:guide id="2" pos="5046">
          <p15:clr>
            <a:srgbClr val="747775"/>
          </p15:clr>
        </p15:guide>
        <p15:guide id="3" pos="4025">
          <p15:clr>
            <a:srgbClr val="747775"/>
          </p15:clr>
        </p15:guide>
        <p15:guide id="4" pos="5216">
          <p15:clr>
            <a:srgbClr val="747775"/>
          </p15:clr>
        </p15:guide>
        <p15:guide id="5" pos="7427">
          <p15:clr>
            <a:srgbClr val="747775"/>
          </p15:clr>
        </p15:guide>
        <p15:guide id="6" orient="horz" pos="2160">
          <p15:clr>
            <a:srgbClr val="A4A3A4"/>
          </p15:clr>
        </p15:guide>
        <p15:guide id="7" pos="3840">
          <p15:clr>
            <a:srgbClr val="747775"/>
          </p15:clr>
        </p15:guide>
        <p15:guide id="8" orient="horz" pos="2256">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3axQSMIq/02CHwa86Yrge/bFh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01EBC-3177-574B-A78B-C274CF33B8AF}" v="1" dt="2025-05-09T01:37:50.212"/>
  </p1510:revLst>
</p1510:revInfo>
</file>

<file path=ppt/tableStyles.xml><?xml version="1.0" encoding="utf-8"?>
<a:tblStyleLst xmlns:a="http://schemas.openxmlformats.org/drawingml/2006/main" def="{71A07F5B-480C-4C4F-AD49-567E7DD32129}">
  <a:tblStyle styleId="{71A07F5B-480C-4C4F-AD49-567E7DD3212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FED6E81-2056-46B6-A379-6FD9E4E53C1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658"/>
  </p:normalViewPr>
  <p:slideViewPr>
    <p:cSldViewPr snapToGrid="0">
      <p:cViewPr varScale="1">
        <p:scale>
          <a:sx n="88" d="100"/>
          <a:sy n="88" d="100"/>
        </p:scale>
        <p:origin x="1434" y="84"/>
      </p:cViewPr>
      <p:guideLst>
        <p:guide pos="265"/>
        <p:guide pos="5046"/>
        <p:guide pos="4025"/>
        <p:guide pos="5216"/>
        <p:guide pos="7427"/>
        <p:guide orient="horz" pos="2160"/>
        <p:guide pos="3840"/>
        <p:guide orient="horz" pos="2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78426" cy="513507"/>
          </a:xfrm>
          <a:prstGeom prst="rect">
            <a:avLst/>
          </a:prstGeom>
          <a:noFill/>
          <a:ln>
            <a:noFill/>
          </a:ln>
        </p:spPr>
        <p:txBody>
          <a:bodyPr spcFirstLastPara="1" wrap="square" lIns="96625" tIns="48325" rIns="96625" bIns="483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5" y="2"/>
            <a:ext cx="3078426" cy="513507"/>
          </a:xfrm>
          <a:prstGeom prst="rect">
            <a:avLst/>
          </a:prstGeom>
          <a:noFill/>
          <a:ln>
            <a:noFill/>
          </a:ln>
        </p:spPr>
        <p:txBody>
          <a:bodyPr spcFirstLastPara="1" wrap="square" lIns="96625" tIns="48325" rIns="96625" bIns="483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8"/>
            <a:ext cx="5683250" cy="4029879"/>
          </a:xfrm>
          <a:prstGeom prst="rect">
            <a:avLst/>
          </a:prstGeom>
          <a:noFill/>
          <a:ln>
            <a:noFill/>
          </a:ln>
        </p:spPr>
        <p:txBody>
          <a:bodyPr spcFirstLastPara="1" wrap="square" lIns="96625" tIns="48325" rIns="96625"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rimson Pro Medium"/>
                <a:ea typeface="Crimson Pro Medium"/>
                <a:cs typeface="Crimson Pro Medium"/>
                <a:sym typeface="Crimson Pro Medium"/>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rimson Pro Medium"/>
                <a:ea typeface="Crimson Pro Medium"/>
                <a:cs typeface="Crimson Pro Medium"/>
                <a:sym typeface="Crimson Pro Medium"/>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rimson Pro Medium"/>
                <a:ea typeface="Crimson Pro Medium"/>
                <a:cs typeface="Crimson Pro Medium"/>
                <a:sym typeface="Crimson Pro Medium"/>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rimson Pro Medium"/>
                <a:ea typeface="Crimson Pro Medium"/>
                <a:cs typeface="Crimson Pro Medium"/>
                <a:sym typeface="Crimson Pro Medium"/>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rimson Pro Medium"/>
                <a:ea typeface="Crimson Pro Medium"/>
                <a:cs typeface="Crimson Pro Medium"/>
                <a:sym typeface="Crimson Pro Medium"/>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1106"/>
            <a:ext cx="3078426" cy="513507"/>
          </a:xfrm>
          <a:prstGeom prst="rect">
            <a:avLst/>
          </a:prstGeom>
          <a:noFill/>
          <a:ln>
            <a:noFill/>
          </a:ln>
        </p:spPr>
        <p:txBody>
          <a:bodyPr spcFirstLastPara="1" wrap="square" lIns="96625" tIns="48325" rIns="96625" bIns="483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5" y="9721106"/>
            <a:ext cx="3078426" cy="513507"/>
          </a:xfrm>
          <a:prstGeom prst="rect">
            <a:avLst/>
          </a:prstGeom>
          <a:noFill/>
          <a:ln>
            <a:noFill/>
          </a:ln>
        </p:spPr>
        <p:txBody>
          <a:bodyPr spcFirstLastPara="1" wrap="square" lIns="96625" tIns="48325" rIns="96625" bIns="483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Crimson Pro Medium"/>
                <a:ea typeface="Crimson Pro Medium"/>
                <a:cs typeface="Crimson Pro Medium"/>
                <a:sym typeface="Crimson Pro Medium"/>
              </a:rPr>
              <a:t>‹#›</a:t>
            </a:fld>
            <a:endParaRPr sz="1400" b="0" i="0" u="none" strike="noStrike" cap="none">
              <a:solidFill>
                <a:schemeClr val="dk1"/>
              </a:solidFill>
              <a:latin typeface="Crimson Pro Medium"/>
              <a:ea typeface="Crimson Pro Medium"/>
              <a:cs typeface="Crimson Pro Medium"/>
              <a:sym typeface="Crimson Pro Mediu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mc.ncbi.nlm.nih.gov/articles/PMC580365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Good [morning/afternoon], and thank you for joining us for this training on Interstitial Lung Disease (ILD).</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Font typeface="Arial" panose="020B0604020202020204"/>
              <a:buChar char="●"/>
            </a:pPr>
            <a:r>
              <a:rPr lang="en-US" sz="1100">
                <a:latin typeface="Crimson Pro Medium"/>
                <a:ea typeface="Crimson Pro Medium"/>
                <a:cs typeface="Crimson Pro Medium"/>
                <a:sym typeface="Crimson Pro Medium"/>
              </a:rPr>
              <a:t>Introduce self [NAME]</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t>Today, our goal is to equip you with the skills to identify early ILD symptoms using case studies and to introduce the Referral Letter for Suspected ILD as a practical guiding tool.</a:t>
            </a:r>
            <a:endParaRPr sz="1100"/>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By the end of this session, you’ll feel more confident in recognizing patients at risk of ILD and making timely referrals.</a:t>
            </a:r>
          </a:p>
          <a:p>
            <a:pPr marL="0" lvl="0" indent="0" algn="l" rtl="0">
              <a:lnSpc>
                <a:spcPct val="100000"/>
              </a:lnSpc>
              <a:spcBef>
                <a:spcPts val="1200"/>
              </a:spcBef>
              <a:spcAft>
                <a:spcPts val="0"/>
              </a:spcAft>
              <a:buSzPts val="1400"/>
              <a:buNone/>
            </a:pPr>
            <a:endParaRPr lang="en-US" sz="1100">
              <a:latin typeface="Crimson Pro Medium"/>
              <a:ea typeface="Crimson Pro Medium"/>
              <a:cs typeface="Crimson Pro Medium"/>
              <a:sym typeface="Crimson Pro Medium"/>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100">
                <a:latin typeface="Crimson Pro"/>
                <a:ea typeface="Crimson Pro"/>
                <a:cs typeface="Crimson Pro"/>
                <a:sym typeface="Crimson Pro"/>
              </a:rPr>
              <a:t>Speaker Notes:</a:t>
            </a:r>
            <a:endParaRPr sz="1100">
              <a:latin typeface="Crimson Pro"/>
              <a:ea typeface="Crimson Pro"/>
              <a:cs typeface="Crimson Pro"/>
              <a:sym typeface="Crimson Pro"/>
            </a:endParaRPr>
          </a:p>
          <a:p>
            <a:pPr marL="457200" lvl="0" indent="-273050" algn="l" rtl="0">
              <a:lnSpc>
                <a:spcPct val="100000"/>
              </a:lnSpc>
              <a:spcBef>
                <a:spcPts val="1200"/>
              </a:spcBef>
              <a:spcAft>
                <a:spcPts val="0"/>
              </a:spcAft>
              <a:buSzPts val="700"/>
              <a:buChar char="●"/>
            </a:pPr>
            <a:r>
              <a:rPr lang="en-US" sz="1100">
                <a:latin typeface="Crimson Pro"/>
                <a:ea typeface="Crimson Pro"/>
                <a:cs typeface="Crimson Pro"/>
                <a:sym typeface="Crimson Pro"/>
              </a:rPr>
              <a:t>This slide highlights key autoimmune markers for common connective tissue diseases (CTDs), essential for diagnosis, monitoring, and treatment planning. </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While these markers aid in differential diagnosis, clinical correlation and additional tests are often needed. Early detection and monitoring can improve disease management and patient outcomes.</a:t>
            </a:r>
            <a:endParaRPr sz="1100">
              <a:latin typeface="Crimson Pro"/>
              <a:ea typeface="Crimson Pro"/>
              <a:cs typeface="Crimson Pro"/>
              <a:sym typeface="Crimson Pro"/>
            </a:endParaRPr>
          </a:p>
          <a:p>
            <a:pPr marL="0" lvl="0" indent="0" algn="l" rtl="0">
              <a:lnSpc>
                <a:spcPct val="100000"/>
              </a:lnSpc>
              <a:spcBef>
                <a:spcPts val="1200"/>
              </a:spcBef>
              <a:spcAft>
                <a:spcPts val="0"/>
              </a:spcAft>
              <a:buSzPts val="1400"/>
              <a:buNone/>
            </a:pPr>
            <a:r>
              <a:rPr lang="en-US" sz="1100" b="1">
                <a:latin typeface="Crimson Pro"/>
                <a:ea typeface="Crimson Pro"/>
                <a:cs typeface="Crimson Pro"/>
                <a:sym typeface="Crimson Pro"/>
              </a:rPr>
              <a:t>Scleroderma</a:t>
            </a:r>
            <a:r>
              <a:rPr lang="en-US" sz="1100">
                <a:latin typeface="Crimson Pro"/>
                <a:ea typeface="Crimson Pro"/>
                <a:cs typeface="Crimson Pro"/>
                <a:sym typeface="Crimson Pro"/>
              </a:rPr>
              <a:t>: A rare autoimmune disease-causing skin and organ fibrosis.</a:t>
            </a:r>
            <a:endParaRPr sz="1100">
              <a:latin typeface="Crimson Pro"/>
              <a:ea typeface="Crimson Pro"/>
              <a:cs typeface="Crimson Pro"/>
              <a:sym typeface="Crimson Pro"/>
            </a:endParaRPr>
          </a:p>
          <a:p>
            <a:pPr marL="0" lvl="0" indent="0" algn="l" rtl="0">
              <a:lnSpc>
                <a:spcPct val="100000"/>
              </a:lnSpc>
              <a:spcBef>
                <a:spcPts val="1200"/>
              </a:spcBef>
              <a:spcAft>
                <a:spcPts val="0"/>
              </a:spcAft>
              <a:buClr>
                <a:schemeClr val="dk1"/>
              </a:buClr>
              <a:buSzPts val="1100"/>
              <a:buFont typeface="Arial"/>
              <a:buNone/>
            </a:pPr>
            <a:r>
              <a:rPr lang="en-US" sz="1100">
                <a:latin typeface="Crimson Pro"/>
                <a:ea typeface="Crimson Pro"/>
                <a:cs typeface="Crimson Pro"/>
                <a:sym typeface="Crimson Pro"/>
              </a:rPr>
              <a:t>Key markers:</a:t>
            </a:r>
            <a:endParaRPr sz="1100">
              <a:latin typeface="Crimson Pro"/>
              <a:ea typeface="Crimson Pro"/>
              <a:cs typeface="Crimson Pro"/>
              <a:sym typeface="Crimson Pro"/>
            </a:endParaRPr>
          </a:p>
          <a:p>
            <a:pPr marL="457200" lvl="0" indent="-273050" algn="l" rtl="0">
              <a:lnSpc>
                <a:spcPct val="100000"/>
              </a:lnSpc>
              <a:spcBef>
                <a:spcPts val="1200"/>
              </a:spcBef>
              <a:spcAft>
                <a:spcPts val="0"/>
              </a:spcAft>
              <a:buSzPts val="700"/>
              <a:buChar char="●"/>
            </a:pPr>
            <a:r>
              <a:rPr lang="en-US" sz="1100">
                <a:latin typeface="Crimson Pro"/>
                <a:ea typeface="Crimson Pro"/>
                <a:cs typeface="Crimson Pro"/>
                <a:sym typeface="Crimson Pro"/>
              </a:rPr>
              <a:t>Antinuclear Antibody (ANA): Common but nonspecific marker.</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Anti-centromere: Strongly associated with limited cutaneous scleroderma (CREST syndrome).</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Anti-Scl-70 (Topoisomerase I): More specific for diffuse scleroderma, linked to pulmonary fibrosis.</a:t>
            </a:r>
            <a:endParaRPr sz="1100">
              <a:latin typeface="Crimson Pro"/>
              <a:ea typeface="Crimson Pro"/>
              <a:cs typeface="Crimson Pro"/>
              <a:sym typeface="Crimson Pro"/>
            </a:endParaRPr>
          </a:p>
          <a:p>
            <a:pPr marL="0" lvl="0" indent="0" algn="l" rtl="0">
              <a:lnSpc>
                <a:spcPct val="100000"/>
              </a:lnSpc>
              <a:spcBef>
                <a:spcPts val="1200"/>
              </a:spcBef>
              <a:spcAft>
                <a:spcPts val="0"/>
              </a:spcAft>
              <a:buClr>
                <a:schemeClr val="dk1"/>
              </a:buClr>
              <a:buSzPts val="1100"/>
              <a:buFont typeface="Arial"/>
              <a:buNone/>
            </a:pPr>
            <a:r>
              <a:rPr lang="en-US" sz="1100" b="1">
                <a:latin typeface="Crimson Pro"/>
                <a:ea typeface="Crimson Pro"/>
                <a:cs typeface="Crimson Pro"/>
                <a:sym typeface="Crimson Pro"/>
              </a:rPr>
              <a:t>Rheumatoid Arthritis (RA): </a:t>
            </a:r>
            <a:r>
              <a:rPr lang="en-US" sz="1100">
                <a:latin typeface="Crimson Pro"/>
                <a:ea typeface="Crimson Pro"/>
                <a:cs typeface="Crimson Pro"/>
                <a:sym typeface="Crimson Pro"/>
              </a:rPr>
              <a:t>A chronic autoimmune disease affecting joints, causing inflammation and deformity.</a:t>
            </a:r>
            <a:endParaRPr sz="1100">
              <a:latin typeface="Crimson Pro"/>
              <a:ea typeface="Crimson Pro"/>
              <a:cs typeface="Crimson Pro"/>
              <a:sym typeface="Crimson Pro"/>
            </a:endParaRPr>
          </a:p>
          <a:p>
            <a:pPr marL="0" lvl="0" indent="0" algn="l" rtl="0">
              <a:lnSpc>
                <a:spcPct val="100000"/>
              </a:lnSpc>
              <a:spcBef>
                <a:spcPts val="1200"/>
              </a:spcBef>
              <a:spcAft>
                <a:spcPts val="0"/>
              </a:spcAft>
              <a:buClr>
                <a:schemeClr val="dk1"/>
              </a:buClr>
              <a:buSzPts val="1100"/>
              <a:buFont typeface="Arial"/>
              <a:buNone/>
            </a:pPr>
            <a:r>
              <a:rPr lang="en-US" sz="1100">
                <a:latin typeface="Crimson Pro"/>
                <a:ea typeface="Crimson Pro"/>
                <a:cs typeface="Crimson Pro"/>
                <a:sym typeface="Crimson Pro"/>
              </a:rPr>
              <a:t>Key markers:</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Rheumatoid Factor (RF): Found in ~80% of RA patients but can appear in other conditions.</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Anti-CCP (Cyclic Citrullinated Peptide): Highly specific for RA, often appearing before symptoms develop.</a:t>
            </a:r>
            <a:endParaRPr sz="1100">
              <a:latin typeface="Crimson Pro"/>
              <a:ea typeface="Crimson Pro"/>
              <a:cs typeface="Crimson Pro"/>
              <a:sym typeface="Crimson Pro"/>
            </a:endParaRPr>
          </a:p>
          <a:p>
            <a:pPr marL="0" lvl="0" indent="0" algn="l" rtl="0">
              <a:lnSpc>
                <a:spcPct val="100000"/>
              </a:lnSpc>
              <a:spcBef>
                <a:spcPts val="1200"/>
              </a:spcBef>
              <a:spcAft>
                <a:spcPts val="0"/>
              </a:spcAft>
              <a:buClr>
                <a:schemeClr val="dk1"/>
              </a:buClr>
              <a:buSzPts val="1100"/>
              <a:buFont typeface="Arial"/>
              <a:buNone/>
            </a:pPr>
            <a:r>
              <a:rPr lang="en-US" sz="1100" b="1">
                <a:latin typeface="Crimson Pro"/>
                <a:ea typeface="Crimson Pro"/>
                <a:cs typeface="Crimson Pro"/>
                <a:sym typeface="Crimson Pro"/>
              </a:rPr>
              <a:t>Systemic Lupus Erythematosus (SLE): </a:t>
            </a:r>
            <a:r>
              <a:rPr lang="en-US" sz="1100">
                <a:latin typeface="Crimson Pro"/>
                <a:ea typeface="Crimson Pro"/>
                <a:cs typeface="Crimson Pro"/>
                <a:sym typeface="Crimson Pro"/>
              </a:rPr>
              <a:t>A multisystem autoimmune disorder affecting skin, joints, kidneys, and more.</a:t>
            </a:r>
            <a:endParaRPr sz="1100">
              <a:latin typeface="Crimson Pro"/>
              <a:ea typeface="Crimson Pro"/>
              <a:cs typeface="Crimson Pro"/>
              <a:sym typeface="Crimson Pro"/>
            </a:endParaRPr>
          </a:p>
          <a:p>
            <a:pPr marL="0" lvl="0" indent="0" algn="l" rtl="0">
              <a:lnSpc>
                <a:spcPct val="100000"/>
              </a:lnSpc>
              <a:spcBef>
                <a:spcPts val="1200"/>
              </a:spcBef>
              <a:spcAft>
                <a:spcPts val="0"/>
              </a:spcAft>
              <a:buClr>
                <a:schemeClr val="dk1"/>
              </a:buClr>
              <a:buSzPts val="1100"/>
              <a:buFont typeface="Arial"/>
              <a:buNone/>
            </a:pPr>
            <a:r>
              <a:rPr lang="en-US" sz="1100">
                <a:latin typeface="Crimson Pro"/>
                <a:ea typeface="Crimson Pro"/>
                <a:cs typeface="Crimson Pro"/>
                <a:sym typeface="Crimson Pro"/>
              </a:rPr>
              <a:t>Key markers:</a:t>
            </a:r>
            <a:endParaRPr sz="1100">
              <a:latin typeface="Crimson Pro"/>
              <a:ea typeface="Crimson Pro"/>
              <a:cs typeface="Crimson Pro"/>
              <a:sym typeface="Crimson Pro"/>
            </a:endParaRPr>
          </a:p>
          <a:p>
            <a:pPr marL="457200" lvl="0" indent="-273050" algn="l" rtl="0">
              <a:lnSpc>
                <a:spcPct val="100000"/>
              </a:lnSpc>
              <a:spcBef>
                <a:spcPts val="1200"/>
              </a:spcBef>
              <a:spcAft>
                <a:spcPts val="0"/>
              </a:spcAft>
              <a:buSzPts val="700"/>
              <a:buChar char="●"/>
            </a:pPr>
            <a:r>
              <a:rPr lang="en-US" sz="1100">
                <a:latin typeface="Crimson Pro"/>
                <a:ea typeface="Crimson Pro"/>
                <a:cs typeface="Crimson Pro"/>
                <a:sym typeface="Crimson Pro"/>
              </a:rPr>
              <a:t>ANA: Present in nearly all SLE cases but also seen in other autoimmune diseases.</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Anti-dsDNA: Highly specific for SLE, associated with kidney involvement.</a:t>
            </a:r>
            <a:endParaRPr sz="1100">
              <a:latin typeface="Crimson Pro"/>
              <a:ea typeface="Crimson Pro"/>
              <a:cs typeface="Crimson Pro"/>
              <a:sym typeface="Crimson Pro"/>
            </a:endParaRPr>
          </a:p>
          <a:p>
            <a:pPr marL="457200" lvl="0" indent="-273050" algn="l" rtl="0">
              <a:lnSpc>
                <a:spcPct val="100000"/>
              </a:lnSpc>
              <a:spcBef>
                <a:spcPts val="0"/>
              </a:spcBef>
              <a:spcAft>
                <a:spcPts val="0"/>
              </a:spcAft>
              <a:buSzPts val="700"/>
              <a:buChar char="●"/>
            </a:pPr>
            <a:r>
              <a:rPr lang="en-US" sz="1100">
                <a:latin typeface="Crimson Pro"/>
                <a:ea typeface="Crimson Pro"/>
                <a:cs typeface="Crimson Pro"/>
                <a:sym typeface="Crimson Pro"/>
              </a:rPr>
              <a:t>Anti-Sm: Specific for SLE but found in a smaller percentage of patients.</a:t>
            </a:r>
            <a:endParaRPr sz="1100">
              <a:latin typeface="Crimson Pro"/>
              <a:ea typeface="Crimson Pro"/>
              <a:cs typeface="Crimson Pro"/>
              <a:sym typeface="Crimson Pro"/>
            </a:endParaRPr>
          </a:p>
          <a:p>
            <a:pPr marL="0" lvl="0" indent="0" algn="l" rtl="0">
              <a:lnSpc>
                <a:spcPct val="100000"/>
              </a:lnSpc>
              <a:spcBef>
                <a:spcPts val="1200"/>
              </a:spcBef>
              <a:spcAft>
                <a:spcPts val="0"/>
              </a:spcAft>
              <a:buSzPts val="1400"/>
              <a:buNone/>
            </a:pPr>
            <a:endParaRPr sz="1100"/>
          </a:p>
          <a:p>
            <a:pPr marL="0" lvl="0" indent="0" algn="l" rtl="0">
              <a:lnSpc>
                <a:spcPct val="100000"/>
              </a:lnSpc>
              <a:spcBef>
                <a:spcPts val="1200"/>
              </a:spcBef>
              <a:spcAft>
                <a:spcPts val="1200"/>
              </a:spcAft>
              <a:buSzPts val="1400"/>
              <a:buNone/>
            </a:pPr>
            <a:endParaRPr sz="1100"/>
          </a:p>
        </p:txBody>
      </p:sp>
      <p:sp>
        <p:nvSpPr>
          <p:cNvPr id="256" name="Google Shape;2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710407" y="4925408"/>
            <a:ext cx="5683250" cy="4029879"/>
          </a:xfrm>
          <a:prstGeom prst="rect">
            <a:avLst/>
          </a:prstGeom>
          <a:noFill/>
          <a:ln>
            <a:noFill/>
          </a:ln>
        </p:spPr>
        <p:txBody>
          <a:bodyPr spcFirstLastPara="1" wrap="square" lIns="96625" tIns="48325" rIns="96625" bIns="483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SzPts val="1100"/>
              <a:buChar char="●"/>
            </a:pPr>
            <a:r>
              <a:rPr lang="en-US" sz="1100">
                <a:latin typeface="Crimson Pro Medium"/>
                <a:ea typeface="Crimson Pro Medium"/>
                <a:cs typeface="Crimson Pro Medium"/>
                <a:sym typeface="Crimson Pro Medium"/>
              </a:rPr>
              <a:t>Should you encounter signs, symptoms and test results that point to ILD - use the Referral Letter for Sus</a:t>
            </a:r>
            <a:r>
              <a:rPr lang="en-US" sz="1100"/>
              <a:t>pected ILD</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SzPts val="1100"/>
              <a:buChar char="●"/>
            </a:pPr>
            <a:r>
              <a:rPr lang="en-US" sz="1100"/>
              <a:t>The Referral Letter for Suspected ILD </a:t>
            </a:r>
            <a:r>
              <a:rPr lang="en-US" sz="1100">
                <a:latin typeface="Crimson Pro Medium"/>
                <a:ea typeface="Crimson Pro Medium"/>
                <a:cs typeface="Crimson Pro Medium"/>
                <a:sym typeface="Crimson Pro Medium"/>
              </a:rPr>
              <a:t> is a step-by-step tool to ensure no critical detail is overlooked.</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SzPts val="1100"/>
              <a:buFont typeface="Crimson Pro Medium"/>
              <a:buChar char="●"/>
            </a:pPr>
            <a:r>
              <a:rPr lang="en-US" sz="1100">
                <a:latin typeface="Crimson Pro Medium"/>
                <a:ea typeface="Crimson Pro Medium"/>
                <a:cs typeface="Crimson Pro Medium"/>
                <a:sym typeface="Crimson Pro Medium"/>
              </a:rPr>
              <a:t>It helps systematically document symptoms, risk factors, and investigation results.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SzPts val="1100"/>
              <a:buChar char="●"/>
            </a:pPr>
            <a:r>
              <a:rPr lang="en-US" sz="1100">
                <a:latin typeface="Crimson Pro Medium"/>
                <a:ea typeface="Crimson Pro Medium"/>
                <a:cs typeface="Crimson Pro Medium"/>
                <a:sym typeface="Crimson Pro Medium"/>
              </a:rPr>
              <a:t>Importantly,</a:t>
            </a:r>
            <a:r>
              <a:rPr lang="en-US" sz="1100"/>
              <a:t> Referral Letter for Suspected ILD</a:t>
            </a:r>
            <a:r>
              <a:rPr lang="en-US" sz="1100">
                <a:latin typeface="Crimson Pro Medium"/>
                <a:ea typeface="Crimson Pro Medium"/>
                <a:cs typeface="Crimson Pro Medium"/>
                <a:sym typeface="Crimson Pro Medium"/>
              </a:rPr>
              <a:t> ensures timely and efficient referrals to specialists, improving patient care pathways.</a:t>
            </a:r>
            <a:endParaRPr/>
          </a:p>
        </p:txBody>
      </p:sp>
      <p:sp>
        <p:nvSpPr>
          <p:cNvPr id="263" name="Google Shape;263;p11: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a:extLst>
            <a:ext uri="{FF2B5EF4-FFF2-40B4-BE49-F238E27FC236}">
              <a16:creationId xmlns:a16="http://schemas.microsoft.com/office/drawing/2014/main" id="{12892AD5-0FF3-1572-9F6D-7166047962E6}"/>
            </a:ext>
          </a:extLst>
        </p:cNvPr>
        <p:cNvGrpSpPr/>
        <p:nvPr/>
      </p:nvGrpSpPr>
      <p:grpSpPr>
        <a:xfrm>
          <a:off x="0" y="0"/>
          <a:ext cx="0" cy="0"/>
          <a:chOff x="0" y="0"/>
          <a:chExt cx="0" cy="0"/>
        </a:xfrm>
      </p:grpSpPr>
      <p:sp>
        <p:nvSpPr>
          <p:cNvPr id="329" name="Google Shape;329;p15:notes">
            <a:extLst>
              <a:ext uri="{FF2B5EF4-FFF2-40B4-BE49-F238E27FC236}">
                <a16:creationId xmlns:a16="http://schemas.microsoft.com/office/drawing/2014/main" id="{A7F5C4BE-C1BC-6C4B-1780-031DCEDEAA19}"/>
              </a:ext>
            </a:extLst>
          </p:cNvPr>
          <p:cNvSpPr txBox="1">
            <a:spLocks noGrp="1"/>
          </p:cNvSpPr>
          <p:nvPr>
            <p:ph type="body" idx="1"/>
          </p:nvPr>
        </p:nvSpPr>
        <p:spPr>
          <a:xfrm>
            <a:off x="710407" y="4925408"/>
            <a:ext cx="5683200" cy="4029900"/>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r>
              <a:rPr lang="en-US"/>
              <a:t>Speaker Notes</a:t>
            </a:r>
            <a:endParaRPr/>
          </a:p>
          <a:p>
            <a:pPr marL="457200" lvl="0" indent="-304800" algn="l" rtl="0">
              <a:lnSpc>
                <a:spcPct val="100000"/>
              </a:lnSpc>
              <a:spcBef>
                <a:spcPts val="0"/>
              </a:spcBef>
              <a:spcAft>
                <a:spcPts val="0"/>
              </a:spcAft>
              <a:buClr>
                <a:schemeClr val="dk1"/>
              </a:buClr>
              <a:buSzPts val="1200"/>
              <a:buFont typeface="Crimson Pro Medium"/>
              <a:buAutoNum type="arabicPeriod"/>
            </a:pPr>
            <a:r>
              <a:rPr lang="en-US"/>
              <a:t>Ask Trainees to scan QR code to access online ILD Case Studies</a:t>
            </a:r>
            <a:endParaRPr/>
          </a:p>
          <a:p>
            <a:pPr marL="457200" lvl="0" indent="-304800" algn="l" rtl="0">
              <a:lnSpc>
                <a:spcPct val="100000"/>
              </a:lnSpc>
              <a:spcBef>
                <a:spcPts val="0"/>
              </a:spcBef>
              <a:spcAft>
                <a:spcPts val="0"/>
              </a:spcAft>
              <a:buClr>
                <a:schemeClr val="dk1"/>
              </a:buClr>
              <a:buSzPts val="1200"/>
              <a:buFont typeface="Crimson Pro Medium"/>
              <a:buAutoNum type="arabicPeriod"/>
            </a:pPr>
            <a:r>
              <a:rPr lang="en-US"/>
              <a:t>Trainer will use case studies to guide Trainees to evaluate the cases and fill in the Referral Referral Letter for Suspected ILD as the cases are discussed.</a:t>
            </a:r>
            <a:endParaRPr/>
          </a:p>
          <a:p>
            <a:pPr marL="0" lvl="0" indent="0" algn="l" rtl="0">
              <a:lnSpc>
                <a:spcPct val="100000"/>
              </a:lnSpc>
              <a:spcBef>
                <a:spcPts val="0"/>
              </a:spcBef>
              <a:spcAft>
                <a:spcPts val="0"/>
              </a:spcAft>
              <a:buSzPts val="1400"/>
              <a:buNone/>
            </a:pPr>
            <a:endParaRPr/>
          </a:p>
        </p:txBody>
      </p:sp>
      <p:sp>
        <p:nvSpPr>
          <p:cNvPr id="330" name="Google Shape;330;p15:notes">
            <a:extLst>
              <a:ext uri="{FF2B5EF4-FFF2-40B4-BE49-F238E27FC236}">
                <a16:creationId xmlns:a16="http://schemas.microsoft.com/office/drawing/2014/main" id="{3030DA12-3E91-24DF-A666-3E14B0779B4A}"/>
              </a:ext>
            </a:extLst>
          </p:cNvPr>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282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710407" y="4925408"/>
            <a:ext cx="5683200" cy="4029900"/>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1100">
                <a:solidFill>
                  <a:srgbClr val="000000"/>
                </a:solidFill>
              </a:rPr>
              <a:t>Speaker Notes: </a:t>
            </a:r>
            <a:endParaRPr sz="1100">
              <a:solidFill>
                <a:srgbClr val="000000"/>
              </a:solidFill>
            </a:endParaRPr>
          </a:p>
          <a:p>
            <a:pPr marL="457200" lvl="0" indent="-298450" algn="l" rtl="0">
              <a:lnSpc>
                <a:spcPct val="100000"/>
              </a:lnSpc>
              <a:spcBef>
                <a:spcPts val="1000"/>
              </a:spcBef>
              <a:spcAft>
                <a:spcPts val="0"/>
              </a:spcAft>
              <a:buClr>
                <a:schemeClr val="dk1"/>
              </a:buClr>
              <a:buSzPts val="1100"/>
              <a:buFont typeface="Crimson Pro Medium"/>
              <a:buChar char="●"/>
            </a:pPr>
            <a:r>
              <a:rPr lang="en-US" sz="1100" b="0" i="0" u="none" strike="noStrike">
                <a:latin typeface="Crimson Pro Medium"/>
                <a:ea typeface="Crimson Pro Medium"/>
                <a:cs typeface="Crimson Pro Medium"/>
                <a:sym typeface="Crimson Pro Medium"/>
              </a:rPr>
              <a:t>Step by step guidance on how to use Referral Letter for Suspected ILD </a:t>
            </a:r>
            <a:endParaRPr sz="1100" b="0" i="0" u="none" strike="noStrike">
              <a:latin typeface="Crimson Pro Medium"/>
              <a:ea typeface="Crimson Pro Medium"/>
              <a:cs typeface="Crimson Pro Medium"/>
              <a:sym typeface="Crimson Pro Medium"/>
            </a:endParaRPr>
          </a:p>
          <a:p>
            <a:pPr marL="457200" lvl="0" indent="-298450" algn="l" rtl="0">
              <a:lnSpc>
                <a:spcPct val="100000"/>
              </a:lnSpc>
              <a:spcBef>
                <a:spcPts val="0"/>
              </a:spcBef>
              <a:spcAft>
                <a:spcPts val="0"/>
              </a:spcAft>
              <a:buClr>
                <a:schemeClr val="dk1"/>
              </a:buClr>
              <a:buSzPts val="1100"/>
              <a:buChar char="●"/>
            </a:pPr>
            <a:r>
              <a:rPr lang="en-US" sz="1100" b="1" i="0" u="none" strike="noStrike">
                <a:latin typeface="Crimson Pro"/>
                <a:ea typeface="Crimson Pro"/>
                <a:cs typeface="Crimson Pro"/>
                <a:sym typeface="Crimson Pro"/>
              </a:rPr>
              <a:t>NB: If the </a:t>
            </a:r>
            <a:r>
              <a:rPr lang="en-US" sz="1100" b="1">
                <a:latin typeface="Crimson Pro"/>
                <a:ea typeface="Crimson Pro"/>
                <a:cs typeface="Crimson Pro"/>
                <a:sym typeface="Crimson Pro"/>
              </a:rPr>
              <a:t>appointment</a:t>
            </a:r>
            <a:r>
              <a:rPr lang="en-US" sz="1100" b="1" i="0" u="none" strike="noStrike">
                <a:latin typeface="Crimson Pro"/>
                <a:ea typeface="Crimson Pro"/>
                <a:cs typeface="Crimson Pro"/>
                <a:sym typeface="Crimson Pro"/>
              </a:rPr>
              <a:t> could be </a:t>
            </a:r>
            <a:r>
              <a:rPr lang="en-US" sz="1100" b="1">
                <a:latin typeface="Crimson Pro"/>
                <a:ea typeface="Crimson Pro"/>
                <a:cs typeface="Crimson Pro"/>
                <a:sym typeface="Crimson Pro"/>
              </a:rPr>
              <a:t>arranged</a:t>
            </a:r>
            <a:r>
              <a:rPr lang="en-US" sz="1100" b="1" i="0" u="none" strike="noStrike">
                <a:latin typeface="Crimson Pro"/>
                <a:ea typeface="Crimson Pro"/>
                <a:cs typeface="Crimson Pro"/>
                <a:sym typeface="Crimson Pro"/>
              </a:rPr>
              <a:t> by</a:t>
            </a:r>
            <a:r>
              <a:rPr lang="en-US" sz="1100" b="1">
                <a:latin typeface="Crimson Pro"/>
                <a:ea typeface="Crimson Pro"/>
                <a:cs typeface="Crimson Pro"/>
                <a:sym typeface="Crimson Pro"/>
              </a:rPr>
              <a:t> </a:t>
            </a:r>
            <a:r>
              <a:rPr lang="en-US" sz="1100" b="1" i="0" u="none" strike="noStrike">
                <a:latin typeface="Crimson Pro"/>
                <a:ea typeface="Crimson Pro"/>
                <a:cs typeface="Crimson Pro"/>
                <a:sym typeface="Crimson Pro"/>
              </a:rPr>
              <a:t>the referring clinic, this would </a:t>
            </a:r>
            <a:r>
              <a:rPr lang="en-US" sz="1100" b="1">
                <a:latin typeface="Crimson Pro"/>
                <a:ea typeface="Crimson Pro"/>
                <a:cs typeface="Crimson Pro"/>
                <a:sym typeface="Crimson Pro"/>
              </a:rPr>
              <a:t>greatly strengthen the referral pathway</a:t>
            </a:r>
            <a:endParaRPr sz="1100" b="1">
              <a:latin typeface="Crimson Pro"/>
              <a:ea typeface="Crimson Pro"/>
              <a:cs typeface="Crimson Pro"/>
              <a:sym typeface="Crimson Pro"/>
            </a:endParaRPr>
          </a:p>
        </p:txBody>
      </p:sp>
      <p:sp>
        <p:nvSpPr>
          <p:cNvPr id="283" name="Google Shape;283;p13: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sz="1100">
                <a:latin typeface="Crimson Pro Medium"/>
                <a:ea typeface="Crimson Pro Medium"/>
                <a:cs typeface="Crimson Pro Medium"/>
                <a:sym typeface="Crimson Pro Medium"/>
              </a:rPr>
              <a:t>Speaker Notes:</a:t>
            </a:r>
            <a:endParaRPr sz="1100"/>
          </a:p>
          <a:p>
            <a:pPr marL="0" lvl="0" indent="0" algn="l" rtl="0">
              <a:lnSpc>
                <a:spcPct val="115000"/>
              </a:lnSpc>
              <a:spcBef>
                <a:spcPts val="1200"/>
              </a:spcBef>
              <a:spcAft>
                <a:spcPts val="0"/>
              </a:spcAft>
              <a:buSzPts val="1400"/>
              <a:buNone/>
            </a:pPr>
            <a:r>
              <a:rPr lang="en-US" sz="1100">
                <a:latin typeface="Crimson Pro Medium"/>
                <a:ea typeface="Crimson Pro Medium"/>
                <a:cs typeface="Crimson Pro Medium"/>
                <a:sym typeface="Crimson Pro Medium"/>
              </a:rPr>
              <a:t>This structured approach turns the Referral</a:t>
            </a:r>
            <a:r>
              <a:rPr lang="en-US" sz="1100"/>
              <a:t> Letter for Suspected ILD </a:t>
            </a:r>
            <a:r>
              <a:rPr lang="en-US" sz="1100">
                <a:latin typeface="Crimson Pro Medium"/>
                <a:ea typeface="Crimson Pro Medium"/>
                <a:cs typeface="Crimson Pro Medium"/>
                <a:sym typeface="Crimson Pro Medium"/>
              </a:rPr>
              <a:t> into a powerful tool for enhancing care coordination and ensuring its consistent use, all while focusing on patient outcomes. Let’s break it down:</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A – Assess Symptoms and Risk Factors: Start by identifying key symptoms such as progressive dyspnea or chronic cough. Review the patient’s history, lifestyle, and any risk factors related to ILD.</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C – Conduct Relevant Investigations: Perform necessary diagnostic tests, like lung function tests or HRCT scans, and make sure the results meet the referral criteria.</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T – Tick Off the Checklist: Go through the checklist carefully, documenting essential symptoms, test results, and clinical findings. Make sure every section is filled to prevent delays in the process.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I – Initiate the Referral: Once the checklist is complete, submit it to the relevant specialist or referral center along with supporting documents such as test results for a thorough evaluation. </a:t>
            </a:r>
            <a:r>
              <a:rPr lang="en-US" sz="1100"/>
              <a:t> </a:t>
            </a:r>
            <a:endParaRPr sz="1100"/>
          </a:p>
          <a:p>
            <a:pPr marL="457200" lvl="0" indent="0" algn="l" rtl="0">
              <a:lnSpc>
                <a:spcPct val="115000"/>
              </a:lnSpc>
              <a:spcBef>
                <a:spcPts val="0"/>
              </a:spcBef>
              <a:spcAft>
                <a:spcPts val="0"/>
              </a:spcAft>
              <a:buSzPts val="1400"/>
              <a:buNone/>
            </a:pPr>
            <a:r>
              <a:rPr lang="en-US" sz="1100" b="1">
                <a:latin typeface="Crimson Pro"/>
                <a:ea typeface="Crimson Pro"/>
                <a:cs typeface="Crimson Pro"/>
                <a:sym typeface="Crimson Pro"/>
              </a:rPr>
              <a:t>(NB: If the appointment could be arranged by the referring clinic, this would greatly strengthen the referral pathway)</a:t>
            </a:r>
            <a:endParaRPr sz="1100" b="1">
              <a:latin typeface="Crimson Pro"/>
              <a:ea typeface="Crimson Pro"/>
              <a:cs typeface="Crimson Pro"/>
              <a:sym typeface="Crimson Pro"/>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O – Orient and Educate the Patient: Explain the referral process to the patient, clarify its importance, and walk them through what to expect next. Be sure to address any concerns or questions they may have.</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N – Navigate Follow-Up: After the referral is made, it’s important to monitor the process, ensuring timely feedback and continuity of care. Maintain communication between the patient and specialist to keep everything on track.</a:t>
            </a:r>
            <a:endParaRPr sz="1100"/>
          </a:p>
          <a:p>
            <a:pPr marL="0" lvl="0" indent="0" algn="l" rtl="0">
              <a:lnSpc>
                <a:spcPct val="100000"/>
              </a:lnSpc>
              <a:spcBef>
                <a:spcPts val="1200"/>
              </a:spcBef>
              <a:spcAft>
                <a:spcPts val="0"/>
              </a:spcAft>
              <a:buClr>
                <a:schemeClr val="dk1"/>
              </a:buClr>
              <a:buSzPts val="1100"/>
              <a:buFont typeface="Arial"/>
              <a:buNone/>
            </a:pPr>
            <a:endParaRPr sz="1500">
              <a:latin typeface="Crimson Pro Medium"/>
              <a:ea typeface="Crimson Pro Medium"/>
              <a:cs typeface="Crimson Pro Medium"/>
              <a:sym typeface="Crimson Pro Medium"/>
            </a:endParaRPr>
          </a:p>
          <a:p>
            <a:pPr marL="0" lvl="0" indent="0" algn="l" rtl="0">
              <a:lnSpc>
                <a:spcPct val="100000"/>
              </a:lnSpc>
              <a:spcBef>
                <a:spcPts val="0"/>
              </a:spcBef>
              <a:spcAft>
                <a:spcPts val="0"/>
              </a:spcAft>
              <a:buSzPts val="1400"/>
              <a:buNone/>
            </a:pPr>
            <a:endParaRPr sz="1500">
              <a:latin typeface="Crimson Pro Medium"/>
              <a:ea typeface="Crimson Pro Medium"/>
              <a:cs typeface="Crimson Pro Medium"/>
              <a:sym typeface="Crimson Pro Medium"/>
            </a:endParaRPr>
          </a:p>
        </p:txBody>
      </p:sp>
      <p:sp>
        <p:nvSpPr>
          <p:cNvPr id="307" name="Google Shape;3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710407" y="4925408"/>
            <a:ext cx="5683200" cy="4029900"/>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r>
              <a:rPr lang="en-US"/>
              <a:t>Speaker Notes</a:t>
            </a:r>
            <a:endParaRPr/>
          </a:p>
          <a:p>
            <a:pPr marL="457200" lvl="0" indent="-304800" algn="l" rtl="0">
              <a:lnSpc>
                <a:spcPct val="100000"/>
              </a:lnSpc>
              <a:spcBef>
                <a:spcPts val="0"/>
              </a:spcBef>
              <a:spcAft>
                <a:spcPts val="0"/>
              </a:spcAft>
              <a:buClr>
                <a:schemeClr val="dk1"/>
              </a:buClr>
              <a:buSzPts val="1200"/>
              <a:buFont typeface="Crimson Pro Medium"/>
              <a:buAutoNum type="arabicPeriod"/>
            </a:pPr>
            <a:r>
              <a:rPr lang="en-US"/>
              <a:t>Ask Trainees to scan QR code to access online ILD Case Studies</a:t>
            </a:r>
            <a:endParaRPr/>
          </a:p>
          <a:p>
            <a:pPr marL="457200" lvl="0" indent="-304800" algn="l" rtl="0">
              <a:lnSpc>
                <a:spcPct val="100000"/>
              </a:lnSpc>
              <a:spcBef>
                <a:spcPts val="0"/>
              </a:spcBef>
              <a:spcAft>
                <a:spcPts val="0"/>
              </a:spcAft>
              <a:buClr>
                <a:schemeClr val="dk1"/>
              </a:buClr>
              <a:buSzPts val="1200"/>
              <a:buFont typeface="Crimson Pro Medium"/>
              <a:buAutoNum type="arabicPeriod"/>
            </a:pPr>
            <a:r>
              <a:rPr lang="en-US"/>
              <a:t>Trainer will use case studies to guide Trainees to evaluate the cases and fill in the Referral Referral Letter for Suspected ILD as the cases are discussed.</a:t>
            </a:r>
            <a:endParaRPr/>
          </a:p>
          <a:p>
            <a:pPr marL="0" lvl="0" indent="0" algn="l" rtl="0">
              <a:lnSpc>
                <a:spcPct val="100000"/>
              </a:lnSpc>
              <a:spcBef>
                <a:spcPts val="0"/>
              </a:spcBef>
              <a:spcAft>
                <a:spcPts val="0"/>
              </a:spcAft>
              <a:buSzPts val="1400"/>
              <a:buNone/>
            </a:pPr>
            <a:endParaRPr/>
          </a:p>
        </p:txBody>
      </p:sp>
      <p:sp>
        <p:nvSpPr>
          <p:cNvPr id="330" name="Google Shape;330;p15: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rimson Pro Medium"/>
                <a:ea typeface="Crimson Pro Medium"/>
                <a:cs typeface="Crimson Pro Medium"/>
                <a:sym typeface="Crimson Pro Medium"/>
              </a:rPr>
              <a:t>16</a:t>
            </a:fld>
            <a:endParaRPr>
              <a:latin typeface="Crimson Pro Medium"/>
              <a:ea typeface="Crimson Pro Medium"/>
              <a:cs typeface="Crimson Pro Medium"/>
              <a:sym typeface="Crimson Pro Medium"/>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7:notes"/>
          <p:cNvSpPr txBox="1">
            <a:spLocks noGrp="1"/>
          </p:cNvSpPr>
          <p:nvPr>
            <p:ph type="body" idx="1"/>
          </p:nvPr>
        </p:nvSpPr>
        <p:spPr>
          <a:xfrm>
            <a:off x="710407" y="4925408"/>
            <a:ext cx="5683200" cy="4029900"/>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7:notes"/>
          <p:cNvSpPr txBox="1">
            <a:spLocks noGrp="1"/>
          </p:cNvSpPr>
          <p:nvPr>
            <p:ph type="sldNum" idx="12"/>
          </p:nvPr>
        </p:nvSpPr>
        <p:spPr>
          <a:xfrm>
            <a:off x="4023995" y="9721106"/>
            <a:ext cx="3078300" cy="513600"/>
          </a:xfrm>
          <a:prstGeom prst="rect">
            <a:avLst/>
          </a:prstGeom>
          <a:noFill/>
          <a:ln>
            <a:noFill/>
          </a:ln>
        </p:spPr>
        <p:txBody>
          <a:bodyPr spcFirstLastPara="1" wrap="square" lIns="96625" tIns="48325" rIns="96625"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rimson Pro Medium"/>
                <a:ea typeface="Crimson Pro Medium"/>
                <a:cs typeface="Crimson Pro Medium"/>
                <a:sym typeface="Crimson Pro Medium"/>
              </a:rPr>
              <a:t>17</a:t>
            </a:fld>
            <a:endParaRPr>
              <a:latin typeface="Crimson Pro Medium"/>
              <a:ea typeface="Crimson Pro Medium"/>
              <a:cs typeface="Crimson Pro Medium"/>
              <a:sym typeface="Crimson Pro Medium"/>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18:notes"/>
          <p:cNvSpPr txBox="1">
            <a:spLocks noGrp="1"/>
          </p:cNvSpPr>
          <p:nvPr>
            <p:ph type="body" idx="1"/>
          </p:nvPr>
        </p:nvSpPr>
        <p:spPr>
          <a:xfrm>
            <a:off x="710407" y="4925408"/>
            <a:ext cx="5683250" cy="4029879"/>
          </a:xfrm>
          <a:prstGeom prst="rect">
            <a:avLst/>
          </a:prstGeom>
          <a:noFill/>
          <a:ln>
            <a:noFill/>
          </a:ln>
        </p:spPr>
        <p:txBody>
          <a:bodyPr spcFirstLastPara="1" wrap="square" lIns="96625" tIns="48300" rIns="96625" bIns="48300" anchor="t" anchorCtr="0">
            <a:noAutofit/>
          </a:bodyPr>
          <a:lstStyle/>
          <a:p>
            <a:pPr marL="0" lvl="0" indent="0" algn="l" rtl="0">
              <a:lnSpc>
                <a:spcPct val="115000"/>
              </a:lnSpc>
              <a:spcBef>
                <a:spcPts val="0"/>
              </a:spcBef>
              <a:spcAft>
                <a:spcPts val="1690"/>
              </a:spcAft>
              <a:buSzPts val="1400"/>
              <a:buNone/>
            </a:pPr>
            <a:endParaRPr sz="1200">
              <a:latin typeface="Crimson Pro Medium"/>
              <a:ea typeface="Crimson Pro Medium"/>
              <a:cs typeface="Crimson Pro Medium"/>
              <a:sym typeface="Crimson Pro Medium"/>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Crimson Pro Medium"/>
                <a:ea typeface="Crimson Pro Medium"/>
                <a:cs typeface="Crimson Pro Medium"/>
                <a:sym typeface="Crimson Pro Medium"/>
              </a:rPr>
              <a:t>Speaker Notes:</a:t>
            </a: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710407" y="4925408"/>
            <a:ext cx="5683200" cy="4029900"/>
          </a:xfrm>
          <a:prstGeom prst="rect">
            <a:avLst/>
          </a:prstGeom>
          <a:noFill/>
          <a:ln>
            <a:noFill/>
          </a:ln>
        </p:spPr>
        <p:txBody>
          <a:bodyPr spcFirstLastPara="1" wrap="square" lIns="96625" tIns="48325" rIns="96625" bIns="48325" anchor="t" anchorCtr="0">
            <a:noAutofit/>
          </a:bodyPr>
          <a:lstStyle/>
          <a:p>
            <a:pPr marL="0" lvl="0" indent="0" algn="l" rtl="0">
              <a:lnSpc>
                <a:spcPct val="115000"/>
              </a:lnSpc>
              <a:spcBef>
                <a:spcPts val="1200"/>
              </a:spcBef>
              <a:spcAft>
                <a:spcPts val="0"/>
              </a:spcAft>
              <a:buSzPts val="1400"/>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t>The ILD Training Kit equips you with the knowledge and case-based learning to strengthen suspicion of at-risk ILD patients</a:t>
            </a:r>
            <a:endParaRPr sz="1100"/>
          </a:p>
          <a:p>
            <a:pPr marL="457200" lvl="0" indent="-298450" algn="l" rtl="0">
              <a:lnSpc>
                <a:spcPct val="115000"/>
              </a:lnSpc>
              <a:spcBef>
                <a:spcPts val="0"/>
              </a:spcBef>
              <a:spcAft>
                <a:spcPts val="0"/>
              </a:spcAft>
              <a:buClr>
                <a:schemeClr val="dk1"/>
              </a:buClr>
              <a:buSzPts val="1100"/>
              <a:buChar char="●"/>
            </a:pPr>
            <a:r>
              <a:rPr lang="en-US" sz="1100"/>
              <a:t>It provides the tools to facilitate timely specialist referral, ensuring early intervention for better patient outcomes.</a:t>
            </a:r>
            <a:endParaRPr/>
          </a:p>
        </p:txBody>
      </p:sp>
      <p:sp>
        <p:nvSpPr>
          <p:cNvPr id="160" name="Google Shape;160;p3:notes"/>
          <p:cNvSpPr txBox="1">
            <a:spLocks noGrp="1"/>
          </p:cNvSpPr>
          <p:nvPr>
            <p:ph type="sldNum" idx="12"/>
          </p:nvPr>
        </p:nvSpPr>
        <p:spPr>
          <a:xfrm>
            <a:off x="4023995" y="9721106"/>
            <a:ext cx="3078300" cy="513600"/>
          </a:xfrm>
          <a:prstGeom prst="rect">
            <a:avLst/>
          </a:prstGeom>
          <a:noFill/>
          <a:ln>
            <a:noFill/>
          </a:ln>
        </p:spPr>
        <p:txBody>
          <a:bodyPr spcFirstLastPara="1" wrap="square" lIns="96625" tIns="48325" rIns="96625"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rimson Pro Medium"/>
                <a:ea typeface="Crimson Pro Medium"/>
                <a:cs typeface="Crimson Pro Medium"/>
                <a:sym typeface="Crimson Pro Medium"/>
              </a:rPr>
              <a:t>3</a:t>
            </a:fld>
            <a:endParaRPr>
              <a:latin typeface="Crimson Pro Medium"/>
              <a:ea typeface="Crimson Pro Medium"/>
              <a:cs typeface="Crimson Pro Medium"/>
              <a:sym typeface="Crimson Pro Medium"/>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ILD encompasses a group of disorders causing lung scarring and fibrosis.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Common symptoms include shortness of breath, dry cough, and fatigue.</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Font typeface="Arial"/>
              <a:buChar char="●"/>
            </a:pPr>
            <a:r>
              <a:rPr lang="en-US" sz="1100">
                <a:latin typeface="Crimson Pro Medium"/>
                <a:ea typeface="Crimson Pro Medium"/>
                <a:cs typeface="Crimson Pro Medium"/>
                <a:sym typeface="Crimson Pro Medium"/>
              </a:rPr>
              <a:t>Early symptoms often mimic common conditions like asthma or COPD, which can lead to delayed diagnosis.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Early intervention is crucial, as ILD progression is irreversible once scarring occurs.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ILD encompasses over 200 types of lung diseases characterized by scarring and inflammation of lung tissue.</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Broadly classified into:</a:t>
            </a:r>
            <a:endParaRPr sz="1100">
              <a:latin typeface="Crimson Pro Medium"/>
              <a:ea typeface="Crimson Pro Medium"/>
              <a:cs typeface="Crimson Pro Medium"/>
              <a:sym typeface="Crimson Pro Medium"/>
            </a:endParaRPr>
          </a:p>
          <a:p>
            <a:pPr marL="914400" lvl="0" indent="-298450" algn="l" rtl="0">
              <a:lnSpc>
                <a:spcPct val="115000"/>
              </a:lnSpc>
              <a:spcBef>
                <a:spcPts val="0"/>
              </a:spcBef>
              <a:spcAft>
                <a:spcPts val="0"/>
              </a:spcAft>
              <a:buClr>
                <a:schemeClr val="dk1"/>
              </a:buClr>
              <a:buSzPts val="1100"/>
              <a:buAutoNum type="arabicPeriod"/>
            </a:pPr>
            <a:r>
              <a:rPr lang="en-US" sz="1100">
                <a:latin typeface="Crimson Pro Medium"/>
                <a:ea typeface="Crimson Pro Medium"/>
                <a:cs typeface="Crimson Pro Medium"/>
                <a:sym typeface="Crimson Pro Medium"/>
              </a:rPr>
              <a:t>Idiopathic Pulmonary Fibrosis (IPF): Most common and severe.</a:t>
            </a:r>
            <a:endParaRPr sz="1100">
              <a:latin typeface="Crimson Pro Medium"/>
              <a:ea typeface="Crimson Pro Medium"/>
              <a:cs typeface="Crimson Pro Medium"/>
              <a:sym typeface="Crimson Pro Medium"/>
            </a:endParaRPr>
          </a:p>
          <a:p>
            <a:pPr marL="914400" lvl="0" indent="-298450" algn="l" rtl="0">
              <a:lnSpc>
                <a:spcPct val="115000"/>
              </a:lnSpc>
              <a:spcBef>
                <a:spcPts val="0"/>
              </a:spcBef>
              <a:spcAft>
                <a:spcPts val="0"/>
              </a:spcAft>
              <a:buClr>
                <a:schemeClr val="dk1"/>
              </a:buClr>
              <a:buSzPts val="1100"/>
              <a:buAutoNum type="arabicPeriod"/>
            </a:pPr>
            <a:r>
              <a:rPr lang="en-US" sz="1100">
                <a:latin typeface="Crimson Pro Medium"/>
                <a:ea typeface="Crimson Pro Medium"/>
                <a:cs typeface="Crimson Pro Medium"/>
                <a:sym typeface="Crimson Pro Medium"/>
              </a:rPr>
              <a:t>Autoimmune-related ILD: Linked to conditions like rheumatoid arthritis or scleroderma.</a:t>
            </a:r>
            <a:endParaRPr sz="1100">
              <a:latin typeface="Crimson Pro Medium"/>
              <a:ea typeface="Crimson Pro Medium"/>
              <a:cs typeface="Crimson Pro Medium"/>
              <a:sym typeface="Crimson Pro Medium"/>
            </a:endParaRPr>
          </a:p>
          <a:p>
            <a:pPr marL="914400" lvl="0" indent="-298450" algn="l" rtl="0">
              <a:lnSpc>
                <a:spcPct val="115000"/>
              </a:lnSpc>
              <a:spcBef>
                <a:spcPts val="0"/>
              </a:spcBef>
              <a:spcAft>
                <a:spcPts val="0"/>
              </a:spcAft>
              <a:buClr>
                <a:schemeClr val="dk1"/>
              </a:buClr>
              <a:buSzPts val="1100"/>
              <a:buAutoNum type="arabicPeriod"/>
            </a:pPr>
            <a:r>
              <a:rPr lang="en-US" sz="1100">
                <a:latin typeface="Crimson Pro Medium"/>
                <a:ea typeface="Crimson Pro Medium"/>
                <a:cs typeface="Crimson Pro Medium"/>
                <a:sym typeface="Crimson Pro Medium"/>
              </a:rPr>
              <a:t>Occupational or environmental ILD: Caused by exposure to substances like silica or asbestos.</a:t>
            </a:r>
            <a:endParaRPr sz="1100">
              <a:latin typeface="Crimson Pro Medium"/>
              <a:ea typeface="Crimson Pro Medium"/>
              <a:cs typeface="Crimson Pro Medium"/>
              <a:sym typeface="Crimson Pro Medium"/>
            </a:endParaRPr>
          </a:p>
          <a:p>
            <a:pPr marL="914400" lvl="0" indent="-298450" algn="l" rtl="0">
              <a:lnSpc>
                <a:spcPct val="115000"/>
              </a:lnSpc>
              <a:spcBef>
                <a:spcPts val="0"/>
              </a:spcBef>
              <a:spcAft>
                <a:spcPts val="0"/>
              </a:spcAft>
              <a:buClr>
                <a:schemeClr val="dk1"/>
              </a:buClr>
              <a:buSzPts val="1100"/>
              <a:buAutoNum type="arabicPeriod"/>
            </a:pPr>
            <a:r>
              <a:rPr lang="en-US" sz="1100">
                <a:latin typeface="Crimson Pro Medium"/>
                <a:ea typeface="Crimson Pro Medium"/>
                <a:cs typeface="Crimson Pro Medium"/>
                <a:sym typeface="Crimson Pro Medium"/>
              </a:rPr>
              <a:t>To learn more about other ILD classifications, refer to </a:t>
            </a:r>
            <a:r>
              <a:rPr lang="en-US" sz="900" u="sng">
                <a:solidFill>
                  <a:schemeClr val="hlink"/>
                </a:solidFill>
                <a:hlinkClick r:id="rId3"/>
              </a:rPr>
              <a:t>An official American Thoracic Society/ European Respiratory Society statement: update of the international multidisciplinary classification of the idiopathic interstitial pneumonias.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SzPts val="1100"/>
              <a:buFont typeface="Arial"/>
              <a:buChar char="●"/>
            </a:pPr>
            <a:r>
              <a:rPr lang="en-US" sz="1100">
                <a:latin typeface="Crimson Pro Medium"/>
                <a:ea typeface="Crimson Pro Medium"/>
                <a:cs typeface="Crimson Pro Medium"/>
                <a:sym typeface="Crimson Pro Medium"/>
              </a:rPr>
              <a:t>The prevalence varies but is estimated to affect 86 per 100,000 people globally, with significant underdiagnosis in many regions.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SzPts val="1100"/>
              <a:buFont typeface="Arial"/>
              <a:buChar char="●"/>
            </a:pPr>
            <a:r>
              <a:rPr lang="en-US" sz="1100">
                <a:latin typeface="Crimson Pro Medium"/>
                <a:ea typeface="Crimson Pro Medium"/>
                <a:cs typeface="Crimson Pro Medium"/>
                <a:sym typeface="Crimson Pro Medium"/>
              </a:rPr>
              <a:t>The burden is high, leading to irreversible loss of lung function, reduced quality of life, and increased mortality if untreated.</a:t>
            </a:r>
            <a:endParaRPr sz="1100">
              <a:latin typeface="Crimson Pro Medium"/>
              <a:ea typeface="Crimson Pro Medium"/>
              <a:cs typeface="Crimson Pro Medium"/>
              <a:sym typeface="Crimson Pro Medium"/>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6567" y="4401097"/>
            <a:ext cx="5486400" cy="3599700"/>
          </a:xfrm>
          <a:prstGeom prst="rect">
            <a:avLst/>
          </a:prstGeom>
          <a:noFill/>
          <a:ln>
            <a:noFill/>
          </a:ln>
        </p:spPr>
        <p:txBody>
          <a:bodyPr spcFirstLastPara="1" wrap="square" lIns="86075" tIns="86075" rIns="86075" bIns="860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ILD can result from multiple causes: idiopathic, autoimmune conditions, occupational exposures, or drug toxicity.</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Idiopathic Pulmonary Fibrosis (IPF) is the most common and aggressive subtype, requiring urgent attention.</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Understanding these causes helps in recognizing and identifying patients at</a:t>
            </a:r>
            <a:r>
              <a:rPr lang="en-US" sz="1100"/>
              <a:t> </a:t>
            </a:r>
            <a:r>
              <a:rPr lang="en-US" sz="1100">
                <a:latin typeface="Crimson Pro Medium"/>
                <a:ea typeface="Crimson Pro Medium"/>
                <a:cs typeface="Crimson Pro Medium"/>
                <a:sym typeface="Crimson Pro Medium"/>
              </a:rPr>
              <a:t>risk of ILD earlier.</a:t>
            </a:r>
            <a:endParaRPr sz="900"/>
          </a:p>
        </p:txBody>
      </p:sp>
      <p:sp>
        <p:nvSpPr>
          <p:cNvPr id="180" name="Google Shape;180;p5:notes"/>
          <p:cNvSpPr>
            <a:spLocks noGrp="1" noRot="1" noChangeAspect="1"/>
          </p:cNvSpPr>
          <p:nvPr>
            <p:ph type="sldImg" idx="2"/>
          </p:nvPr>
        </p:nvSpPr>
        <p:spPr>
          <a:xfrm>
            <a:off x="685800" y="1143000"/>
            <a:ext cx="5487988"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481013" y="1279525"/>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710407" y="4925408"/>
            <a:ext cx="5683200" cy="4029900"/>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txBox="1">
            <a:spLocks noGrp="1"/>
          </p:cNvSpPr>
          <p:nvPr>
            <p:ph type="sldNum" idx="12"/>
          </p:nvPr>
        </p:nvSpPr>
        <p:spPr>
          <a:xfrm>
            <a:off x="4023995" y="9721106"/>
            <a:ext cx="3078300" cy="513600"/>
          </a:xfrm>
          <a:prstGeom prst="rect">
            <a:avLst/>
          </a:prstGeom>
          <a:noFill/>
          <a:ln>
            <a:noFill/>
          </a:ln>
        </p:spPr>
        <p:txBody>
          <a:bodyPr spcFirstLastPara="1" wrap="square" lIns="96625" tIns="48325" rIns="96625"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rimson Pro Medium"/>
                <a:ea typeface="Crimson Pro Medium"/>
                <a:cs typeface="Crimson Pro Medium"/>
                <a:sym typeface="Crimson Pro Medium"/>
              </a:rPr>
              <a:t>6</a:t>
            </a:fld>
            <a:endParaRPr>
              <a:latin typeface="Crimson Pro Medium"/>
              <a:ea typeface="Crimson Pro Medium"/>
              <a:cs typeface="Crimson Pro Medium"/>
              <a:sym typeface="Crimson Pro Medium"/>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6567" y="4401097"/>
            <a:ext cx="5486410" cy="3599736"/>
          </a:xfrm>
          <a:prstGeom prst="rect">
            <a:avLst/>
          </a:prstGeom>
          <a:noFill/>
          <a:ln>
            <a:noFill/>
          </a:ln>
        </p:spPr>
        <p:txBody>
          <a:bodyPr spcFirstLastPara="1" wrap="square" lIns="86075" tIns="86075" rIns="86075" bIns="86075" anchor="t" anchorCtr="0">
            <a:noAutofit/>
          </a:bodyPr>
          <a:lstStyle/>
          <a:p>
            <a:pPr marL="0" lvl="0" indent="0" algn="l" rtl="0">
              <a:lnSpc>
                <a:spcPct val="115000"/>
              </a:lnSpc>
              <a:spcBef>
                <a:spcPts val="1200"/>
              </a:spcBef>
              <a:spcAft>
                <a:spcPts val="0"/>
              </a:spcAft>
              <a:buSzPts val="1100"/>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Overview: A high index of suspicion, guided by symptom persistence, history, and risk factors, is critical for early detection of at risk ILD patients and time</a:t>
            </a:r>
            <a:r>
              <a:rPr lang="en-US" sz="1100"/>
              <a:t>l</a:t>
            </a:r>
            <a:r>
              <a:rPr lang="en-US" sz="1100">
                <a:latin typeface="Crimson Pro Medium"/>
                <a:ea typeface="Crimson Pro Medium"/>
                <a:cs typeface="Crimson Pro Medium"/>
                <a:sym typeface="Crimson Pro Medium"/>
              </a:rPr>
              <a:t>y specialist referrals.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Key Symptoms:</a:t>
            </a:r>
            <a:endParaRPr sz="1100">
              <a:latin typeface="Crimson Pro Medium"/>
              <a:ea typeface="Crimson Pro Medium"/>
              <a:cs typeface="Crimson Pro Medium"/>
              <a:sym typeface="Crimson Pro Medium"/>
            </a:endParaRPr>
          </a:p>
          <a:p>
            <a:pPr marL="914400" lvl="1"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Persistent dry cough and progressive shortness of breath are hallmark signs, particularly when they don’t respond to standard treatments. These symptoms often overlap with other conditions like asthma or COPD, which can delay diagnosis.</a:t>
            </a:r>
            <a:endParaRPr sz="1100">
              <a:latin typeface="Crimson Pro Medium"/>
              <a:ea typeface="Crimson Pro Medium"/>
              <a:cs typeface="Crimson Pro Medium"/>
              <a:sym typeface="Crimson Pro Medium"/>
            </a:endParaRPr>
          </a:p>
          <a:p>
            <a:pPr marL="914400" lvl="1"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Fatigue or unexplained weight loss may further indicate underlying ILD in chronic cases.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Critical History Points:</a:t>
            </a:r>
            <a:endParaRPr sz="1100">
              <a:latin typeface="Crimson Pro Medium"/>
              <a:ea typeface="Crimson Pro Medium"/>
              <a:cs typeface="Crimson Pro Medium"/>
              <a:sym typeface="Crimson Pro Medium"/>
            </a:endParaRPr>
          </a:p>
          <a:p>
            <a:pPr marL="914400" lvl="1"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Medical History: Consider autoimmune diseases like rheumatoid arthritis or systemic sclerosis.</a:t>
            </a:r>
            <a:endParaRPr sz="1100">
              <a:latin typeface="Crimson Pro Medium"/>
              <a:ea typeface="Crimson Pro Medium"/>
              <a:cs typeface="Crimson Pro Medium"/>
              <a:sym typeface="Crimson Pro Medium"/>
            </a:endParaRPr>
          </a:p>
          <a:p>
            <a:pPr marL="914400" lvl="1"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Lifestyle and Occupation: Identify exposure to silica, asbestos, or other environmental risks.</a:t>
            </a:r>
            <a:endParaRPr sz="1100">
              <a:latin typeface="Crimson Pro Medium"/>
              <a:ea typeface="Crimson Pro Medium"/>
              <a:cs typeface="Crimson Pro Medium"/>
              <a:sym typeface="Crimson Pro Medium"/>
            </a:endParaRPr>
          </a:p>
          <a:p>
            <a:pPr marL="914400" lvl="1"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Drug History: Be alert to medications linked to lung toxicity, such as amiodarone or methotrexate.</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Guidance for Primary Care Physicians:</a:t>
            </a:r>
            <a:endParaRPr sz="1100">
              <a:latin typeface="Crimson Pro Medium"/>
              <a:ea typeface="Crimson Pro Medium"/>
              <a:cs typeface="Crimson Pro Medium"/>
              <a:sym typeface="Crimson Pro Medium"/>
            </a:endParaRPr>
          </a:p>
          <a:p>
            <a:pPr marL="914400" lvl="1"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Focus on Red Flags: Persistent or progressively worsening symptoms should prompt further investigation and ensure timely specialist referrals.</a:t>
            </a:r>
            <a:endParaRPr/>
          </a:p>
        </p:txBody>
      </p:sp>
      <p:sp>
        <p:nvSpPr>
          <p:cNvPr id="199" name="Google Shape;199;p7:notes"/>
          <p:cNvSpPr>
            <a:spLocks noGrp="1" noRot="1" noChangeAspect="1"/>
          </p:cNvSpPr>
          <p:nvPr>
            <p:ph type="sldImg" idx="2"/>
          </p:nvPr>
        </p:nvSpPr>
        <p:spPr>
          <a:xfrm>
            <a:off x="685800" y="1143000"/>
            <a:ext cx="5487988"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Look for fine "Velcro-like" inspiratory crackles during auscultation and physical signs like finger clubbing.</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Other signs may include features of connective tissue disease, such as skin rashes or joint abnormalities.</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Early physical findings can guide appropriate investigations.</a:t>
            </a:r>
            <a:endParaRPr/>
          </a:p>
        </p:txBody>
      </p:sp>
      <p:sp>
        <p:nvSpPr>
          <p:cNvPr id="222" name="Google Shape;22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rimson Pro Medium"/>
                <a:ea typeface="Crimson Pro Medium"/>
                <a:cs typeface="Crimson Pro Medium"/>
                <a:sym typeface="Crimson Pro Medium"/>
              </a:rPr>
              <a:t>8</a:t>
            </a:fld>
            <a:endParaRPr>
              <a:latin typeface="Crimson Pro Medium"/>
              <a:ea typeface="Crimson Pro Medium"/>
              <a:cs typeface="Crimson Pro Medium"/>
              <a:sym typeface="Crimson Pro Medium"/>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Crimson Pro Medium"/>
                <a:ea typeface="Crimson Pro Medium"/>
                <a:cs typeface="Crimson Pro Medium"/>
                <a:sym typeface="Crimson Pro Medium"/>
              </a:rPr>
              <a:t>Speaker Notes:</a:t>
            </a:r>
            <a:endParaRPr sz="1100">
              <a:latin typeface="Crimson Pro Medium"/>
              <a:ea typeface="Crimson Pro Medium"/>
              <a:cs typeface="Crimson Pro Medium"/>
              <a:sym typeface="Crimson Pro Medium"/>
            </a:endParaRPr>
          </a:p>
          <a:p>
            <a:pPr marL="457200" lvl="0" indent="-298450" algn="l" rtl="0">
              <a:lnSpc>
                <a:spcPct val="115000"/>
              </a:lnSpc>
              <a:spcBef>
                <a:spcPts val="1200"/>
              </a:spcBef>
              <a:spcAft>
                <a:spcPts val="0"/>
              </a:spcAft>
              <a:buClr>
                <a:schemeClr val="dk1"/>
              </a:buClr>
              <a:buSzPts val="1100"/>
              <a:buChar char="●"/>
            </a:pPr>
            <a:r>
              <a:rPr lang="en-US" sz="1100">
                <a:latin typeface="Crimson Pro Medium"/>
                <a:ea typeface="Crimson Pro Medium"/>
                <a:cs typeface="Crimson Pro Medium"/>
                <a:sym typeface="Crimson Pro Medium"/>
              </a:rPr>
              <a:t>Overview: Strategic use of diagnostic tools is pivotal in confirming ILD, uncovering its underlying causes, and ensuring timely specialist referrals—empowering us to transform suspicion into precise, life-saving action</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Chest X-rays: Often a starting point; can show reticular or ground-glass opacities but lacks the specificity of HRCT.</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Lung Function Tests: Detect restrictive patterns characteristic of ILD, such as reduced Forced Vital Capacity (FVC).</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Autoimmune Markers: Crucial for ruling in or out connective tissue diseases (e.g., ANA or RF positivity indicates autoimmune-linked ILD).</a:t>
            </a:r>
            <a:endParaRPr sz="1100">
              <a:latin typeface="Crimson Pro Medium"/>
              <a:ea typeface="Crimson Pro Medium"/>
              <a:cs typeface="Crimson Pro Medium"/>
              <a:sym typeface="Crimson Pro Medium"/>
            </a:endParaRPr>
          </a:p>
          <a:p>
            <a:pPr marL="457200" lvl="0" indent="-298450" algn="l" rtl="0">
              <a:lnSpc>
                <a:spcPct val="115000"/>
              </a:lnSpc>
              <a:spcBef>
                <a:spcPts val="0"/>
              </a:spcBef>
              <a:spcAft>
                <a:spcPts val="0"/>
              </a:spcAft>
              <a:buClr>
                <a:schemeClr val="dk1"/>
              </a:buClr>
              <a:buSzPts val="1100"/>
              <a:buChar char="●"/>
            </a:pPr>
            <a:r>
              <a:rPr lang="en-US" sz="1100">
                <a:latin typeface="Crimson Pro Medium"/>
                <a:ea typeface="Crimson Pro Medium"/>
                <a:cs typeface="Crimson Pro Medium"/>
                <a:sym typeface="Crimson Pro Medium"/>
              </a:rPr>
              <a:t>High-Resolution CT (HRCT): The gold standard for ILD diagnosis, HRCT provides detailed imaging of lung scarring and patterns like honeycombing or ground-glass opacities, essential for differentiating ILD subtypes.</a:t>
            </a:r>
            <a:endParaRPr sz="1100">
              <a:latin typeface="Crimson Pro Medium"/>
              <a:ea typeface="Crimson Pro Medium"/>
              <a:cs typeface="Crimson Pro Medium"/>
              <a:sym typeface="Crimson Pro Medium"/>
            </a:endParaRPr>
          </a:p>
          <a:p>
            <a:pPr marL="0" lvl="0" indent="0" algn="l" rtl="0">
              <a:lnSpc>
                <a:spcPct val="115000"/>
              </a:lnSpc>
              <a:spcBef>
                <a:spcPts val="1200"/>
              </a:spcBef>
              <a:spcAft>
                <a:spcPts val="1200"/>
              </a:spcAft>
              <a:buSzPts val="1400"/>
              <a:buNone/>
            </a:pPr>
            <a:endParaRPr sz="1100">
              <a:latin typeface="Crimson Pro Medium"/>
              <a:ea typeface="Crimson Pro Medium"/>
              <a:cs typeface="Crimson Pro Medium"/>
              <a:sym typeface="Crimson Pro Medium"/>
            </a:endParaRPr>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rimson Pro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5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1"/>
          <p:cNvSpPr txBox="1">
            <a:spLocks noGrp="1"/>
          </p:cNvSpPr>
          <p:nvPr>
            <p:ph type="ftr" idx="11"/>
          </p:nvPr>
        </p:nvSpPr>
        <p:spPr>
          <a:xfrm>
            <a:off x="7741467" y="6356354"/>
            <a:ext cx="411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MY"/>
              <a:t>©Boehringer Ingelheim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5"/>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MY"/>
              <a:t>©Boehringer Ingelheim</a:t>
            </a:r>
            <a:endParaRPr/>
          </a:p>
        </p:txBody>
      </p:sp>
      <p:sp>
        <p:nvSpPr>
          <p:cNvPr id="70" name="Google Shape;70;p6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rimson Pro Medium"/>
                <a:ea typeface="Crimson Pro Medium"/>
                <a:cs typeface="Crimson Pro Medium"/>
                <a:sym typeface="Crimson Pro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52"/>
          <p:cNvPicPr preferRelativeResize="0"/>
          <p:nvPr/>
        </p:nvPicPr>
        <p:blipFill rotWithShape="1">
          <a:blip r:embed="rId2">
            <a:alphaModFix/>
          </a:blip>
          <a:srcRect/>
          <a:stretch/>
        </p:blipFill>
        <p:spPr>
          <a:xfrm>
            <a:off x="11353800" y="119300"/>
            <a:ext cx="716275" cy="512463"/>
          </a:xfrm>
          <a:prstGeom prst="rect">
            <a:avLst/>
          </a:prstGeom>
          <a:noFill/>
          <a:ln>
            <a:noFill/>
          </a:ln>
        </p:spPr>
      </p:pic>
      <p:sp>
        <p:nvSpPr>
          <p:cNvPr id="21" name="Google Shape;21;p52"/>
          <p:cNvSpPr txBox="1">
            <a:spLocks noGrp="1"/>
          </p:cNvSpPr>
          <p:nvPr>
            <p:ph type="title"/>
          </p:nvPr>
        </p:nvSpPr>
        <p:spPr>
          <a:xfrm>
            <a:off x="838200" y="365126"/>
            <a:ext cx="10515600" cy="7924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2"/>
          <p:cNvSpPr txBox="1"/>
          <p:nvPr/>
        </p:nvSpPr>
        <p:spPr>
          <a:xfrm>
            <a:off x="11600575" y="137726"/>
            <a:ext cx="469500" cy="45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dk1"/>
                </a:solidFill>
                <a:latin typeface="Crimson Pro Medium"/>
                <a:ea typeface="Crimson Pro Medium"/>
                <a:cs typeface="Crimson Pro Medium"/>
                <a:sym typeface="Crimson Pro Medium"/>
              </a:rPr>
              <a:t>‹#›</a:t>
            </a:fld>
            <a:endParaRPr sz="1000" b="0" i="0" u="none" strike="noStrike" cap="none">
              <a:solidFill>
                <a:schemeClr val="dk1"/>
              </a:solidFill>
              <a:latin typeface="Crimson Pro Medium"/>
              <a:ea typeface="Crimson Pro Medium"/>
              <a:cs typeface="Crimson Pro Medium"/>
              <a:sym typeface="Crimson Pro Medium"/>
            </a:endParaRPr>
          </a:p>
        </p:txBody>
      </p:sp>
      <p:sp>
        <p:nvSpPr>
          <p:cNvPr id="2" name="Google Shape;18;p51">
            <a:extLst>
              <a:ext uri="{FF2B5EF4-FFF2-40B4-BE49-F238E27FC236}">
                <a16:creationId xmlns:a16="http://schemas.microsoft.com/office/drawing/2014/main" id="{E6F5015D-1AEA-B9B6-B09D-5FCF5A0036AA}"/>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dirty="0"/>
              <a:t>©Boehringer Ingelheim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3"/>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rimson Pro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3"/>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5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8;p51">
            <a:extLst>
              <a:ext uri="{FF2B5EF4-FFF2-40B4-BE49-F238E27FC236}">
                <a16:creationId xmlns:a16="http://schemas.microsoft.com/office/drawing/2014/main" id="{B5B14894-CB6E-3D1B-60D6-2D11F1EA19D1}"/>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4"/>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8;p51">
            <a:extLst>
              <a:ext uri="{FF2B5EF4-FFF2-40B4-BE49-F238E27FC236}">
                <a16:creationId xmlns:a16="http://schemas.microsoft.com/office/drawing/2014/main" id="{076BF55A-D85C-CF98-A763-4B0256BC4EBF}"/>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pic>
        <p:nvPicPr>
          <p:cNvPr id="3" name="Google Shape;20;p52">
            <a:extLst>
              <a:ext uri="{FF2B5EF4-FFF2-40B4-BE49-F238E27FC236}">
                <a16:creationId xmlns:a16="http://schemas.microsoft.com/office/drawing/2014/main" id="{2B8242DD-593B-DD03-DFE0-A3195091F9B3}"/>
              </a:ext>
            </a:extLst>
          </p:cNvPr>
          <p:cNvPicPr preferRelativeResize="0"/>
          <p:nvPr userDrawn="1"/>
        </p:nvPicPr>
        <p:blipFill rotWithShape="1">
          <a:blip r:embed="rId2">
            <a:alphaModFix/>
          </a:blip>
          <a:srcRect/>
          <a:stretch/>
        </p:blipFill>
        <p:spPr>
          <a:xfrm>
            <a:off x="11353800" y="119300"/>
            <a:ext cx="716275" cy="512463"/>
          </a:xfrm>
          <a:prstGeom prst="rect">
            <a:avLst/>
          </a:prstGeom>
          <a:noFill/>
          <a:ln>
            <a:noFill/>
          </a:ln>
        </p:spPr>
      </p:pic>
      <p:sp>
        <p:nvSpPr>
          <p:cNvPr id="4" name="Google Shape;25;p52">
            <a:extLst>
              <a:ext uri="{FF2B5EF4-FFF2-40B4-BE49-F238E27FC236}">
                <a16:creationId xmlns:a16="http://schemas.microsoft.com/office/drawing/2014/main" id="{D2BD287C-875F-EE1A-A727-2CA5752E4EA3}"/>
              </a:ext>
            </a:extLst>
          </p:cNvPr>
          <p:cNvSpPr txBox="1"/>
          <p:nvPr userDrawn="1"/>
        </p:nvSpPr>
        <p:spPr>
          <a:xfrm>
            <a:off x="11600575" y="137726"/>
            <a:ext cx="469500" cy="45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dk1"/>
                </a:solidFill>
                <a:latin typeface="Crimson Pro Medium"/>
                <a:ea typeface="Crimson Pro Medium"/>
                <a:cs typeface="Crimson Pro Medium"/>
                <a:sym typeface="Crimson Pro Medium"/>
              </a:rPr>
              <a:t>‹#›</a:t>
            </a:fld>
            <a:endParaRPr sz="1000" b="0" i="0" u="none" strike="noStrike" cap="none">
              <a:solidFill>
                <a:schemeClr val="dk1"/>
              </a:solidFill>
              <a:latin typeface="Crimson Pro Medium"/>
              <a:ea typeface="Crimson Pro Medium"/>
              <a:cs typeface="Crimson Pro Medium"/>
              <a:sym typeface="Crimson Pro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8;p51">
            <a:extLst>
              <a:ext uri="{FF2B5EF4-FFF2-40B4-BE49-F238E27FC236}">
                <a16:creationId xmlns:a16="http://schemas.microsoft.com/office/drawing/2014/main" id="{E9B745FF-4277-E3AD-375A-6B63611C3E00}"/>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pic>
        <p:nvPicPr>
          <p:cNvPr id="3" name="Google Shape;20;p52">
            <a:extLst>
              <a:ext uri="{FF2B5EF4-FFF2-40B4-BE49-F238E27FC236}">
                <a16:creationId xmlns:a16="http://schemas.microsoft.com/office/drawing/2014/main" id="{95257F0A-B654-76A2-F09B-364AD6F1FD09}"/>
              </a:ext>
            </a:extLst>
          </p:cNvPr>
          <p:cNvPicPr preferRelativeResize="0"/>
          <p:nvPr userDrawn="1"/>
        </p:nvPicPr>
        <p:blipFill rotWithShape="1">
          <a:blip r:embed="rId2">
            <a:alphaModFix/>
          </a:blip>
          <a:srcRect/>
          <a:stretch/>
        </p:blipFill>
        <p:spPr>
          <a:xfrm>
            <a:off x="11353800" y="119300"/>
            <a:ext cx="716275" cy="512463"/>
          </a:xfrm>
          <a:prstGeom prst="rect">
            <a:avLst/>
          </a:prstGeom>
          <a:noFill/>
          <a:ln>
            <a:noFill/>
          </a:ln>
        </p:spPr>
      </p:pic>
      <p:sp>
        <p:nvSpPr>
          <p:cNvPr id="4" name="Google Shape;25;p52">
            <a:extLst>
              <a:ext uri="{FF2B5EF4-FFF2-40B4-BE49-F238E27FC236}">
                <a16:creationId xmlns:a16="http://schemas.microsoft.com/office/drawing/2014/main" id="{DF1DBB7E-A925-2F72-4094-D15A4A45E194}"/>
              </a:ext>
            </a:extLst>
          </p:cNvPr>
          <p:cNvSpPr txBox="1"/>
          <p:nvPr userDrawn="1"/>
        </p:nvSpPr>
        <p:spPr>
          <a:xfrm>
            <a:off x="11600575" y="137726"/>
            <a:ext cx="469500" cy="45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dk1"/>
                </a:solidFill>
                <a:latin typeface="Crimson Pro Medium"/>
                <a:ea typeface="Crimson Pro Medium"/>
                <a:cs typeface="Crimson Pro Medium"/>
                <a:sym typeface="Crimson Pro Medium"/>
              </a:rPr>
              <a:t>‹#›</a:t>
            </a:fld>
            <a:endParaRPr sz="1000" b="0" i="0" u="none" strike="noStrike" cap="none">
              <a:solidFill>
                <a:schemeClr val="dk1"/>
              </a:solidFill>
              <a:latin typeface="Crimson Pro Medium"/>
              <a:ea typeface="Crimson Pro Medium"/>
              <a:cs typeface="Crimson Pro Medium"/>
              <a:sym typeface="Crimson Pro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1"/>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1"/>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1"/>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8;p51">
            <a:extLst>
              <a:ext uri="{FF2B5EF4-FFF2-40B4-BE49-F238E27FC236}">
                <a16:creationId xmlns:a16="http://schemas.microsoft.com/office/drawing/2014/main" id="{05B558B7-321D-D32E-4017-3AE65FADD93D}"/>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pic>
        <p:nvPicPr>
          <p:cNvPr id="3" name="Google Shape;20;p52">
            <a:extLst>
              <a:ext uri="{FF2B5EF4-FFF2-40B4-BE49-F238E27FC236}">
                <a16:creationId xmlns:a16="http://schemas.microsoft.com/office/drawing/2014/main" id="{903486D0-5CD8-479F-7F6A-EF91AE5FF695}"/>
              </a:ext>
            </a:extLst>
          </p:cNvPr>
          <p:cNvPicPr preferRelativeResize="0"/>
          <p:nvPr userDrawn="1"/>
        </p:nvPicPr>
        <p:blipFill rotWithShape="1">
          <a:blip r:embed="rId2">
            <a:alphaModFix/>
          </a:blip>
          <a:srcRect/>
          <a:stretch/>
        </p:blipFill>
        <p:spPr>
          <a:xfrm>
            <a:off x="11353800" y="119300"/>
            <a:ext cx="716275" cy="512463"/>
          </a:xfrm>
          <a:prstGeom prst="rect">
            <a:avLst/>
          </a:prstGeom>
          <a:noFill/>
          <a:ln>
            <a:noFill/>
          </a:ln>
        </p:spPr>
      </p:pic>
      <p:sp>
        <p:nvSpPr>
          <p:cNvPr id="4" name="Google Shape;25;p52">
            <a:extLst>
              <a:ext uri="{FF2B5EF4-FFF2-40B4-BE49-F238E27FC236}">
                <a16:creationId xmlns:a16="http://schemas.microsoft.com/office/drawing/2014/main" id="{27BFB5A2-D632-FE76-6EC6-F9858F6C8775}"/>
              </a:ext>
            </a:extLst>
          </p:cNvPr>
          <p:cNvSpPr txBox="1"/>
          <p:nvPr userDrawn="1"/>
        </p:nvSpPr>
        <p:spPr>
          <a:xfrm>
            <a:off x="11600575" y="137726"/>
            <a:ext cx="469500" cy="45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dk1"/>
                </a:solidFill>
                <a:latin typeface="Crimson Pro Medium"/>
                <a:ea typeface="Crimson Pro Medium"/>
                <a:cs typeface="Crimson Pro Medium"/>
                <a:sym typeface="Crimson Pro Medium"/>
              </a:rPr>
              <a:t>‹#›</a:t>
            </a:fld>
            <a:endParaRPr sz="1000" b="0" i="0" u="none" strike="noStrike" cap="none">
              <a:solidFill>
                <a:schemeClr val="dk1"/>
              </a:solidFill>
              <a:latin typeface="Crimson Pro Medium"/>
              <a:ea typeface="Crimson Pro Medium"/>
              <a:cs typeface="Crimson Pro Medium"/>
              <a:sym typeface="Crimson Pro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rimson Pro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2"/>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6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8;p51">
            <a:extLst>
              <a:ext uri="{FF2B5EF4-FFF2-40B4-BE49-F238E27FC236}">
                <a16:creationId xmlns:a16="http://schemas.microsoft.com/office/drawing/2014/main" id="{08FBB9A8-E4F5-440A-28BB-1F8EB32CC93F}"/>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pic>
        <p:nvPicPr>
          <p:cNvPr id="3" name="Google Shape;20;p52">
            <a:extLst>
              <a:ext uri="{FF2B5EF4-FFF2-40B4-BE49-F238E27FC236}">
                <a16:creationId xmlns:a16="http://schemas.microsoft.com/office/drawing/2014/main" id="{AC00C77C-455B-527A-CDD4-0A0BACBD358B}"/>
              </a:ext>
            </a:extLst>
          </p:cNvPr>
          <p:cNvPicPr preferRelativeResize="0"/>
          <p:nvPr userDrawn="1"/>
        </p:nvPicPr>
        <p:blipFill rotWithShape="1">
          <a:blip r:embed="rId2">
            <a:alphaModFix/>
          </a:blip>
          <a:srcRect/>
          <a:stretch/>
        </p:blipFill>
        <p:spPr>
          <a:xfrm>
            <a:off x="11353800" y="119300"/>
            <a:ext cx="716275" cy="512463"/>
          </a:xfrm>
          <a:prstGeom prst="rect">
            <a:avLst/>
          </a:prstGeom>
          <a:noFill/>
          <a:ln>
            <a:noFill/>
          </a:ln>
        </p:spPr>
      </p:pic>
      <p:sp>
        <p:nvSpPr>
          <p:cNvPr id="4" name="Google Shape;25;p52">
            <a:extLst>
              <a:ext uri="{FF2B5EF4-FFF2-40B4-BE49-F238E27FC236}">
                <a16:creationId xmlns:a16="http://schemas.microsoft.com/office/drawing/2014/main" id="{E81BB027-C4B4-61B3-D241-8E1905D9A796}"/>
              </a:ext>
            </a:extLst>
          </p:cNvPr>
          <p:cNvSpPr txBox="1"/>
          <p:nvPr userDrawn="1"/>
        </p:nvSpPr>
        <p:spPr>
          <a:xfrm>
            <a:off x="11600575" y="137726"/>
            <a:ext cx="469500" cy="45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dk1"/>
                </a:solidFill>
                <a:latin typeface="Crimson Pro Medium"/>
                <a:ea typeface="Crimson Pro Medium"/>
                <a:cs typeface="Crimson Pro Medium"/>
                <a:sym typeface="Crimson Pro Medium"/>
              </a:rPr>
              <a:t>‹#›</a:t>
            </a:fld>
            <a:endParaRPr sz="1000" b="0" i="0" u="none" strike="noStrike" cap="none">
              <a:solidFill>
                <a:schemeClr val="dk1"/>
              </a:solidFill>
              <a:latin typeface="Crimson Pro Medium"/>
              <a:ea typeface="Crimson Pro Medium"/>
              <a:cs typeface="Crimson Pro Medium"/>
              <a:sym typeface="Crimson Pro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rimson Pro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3"/>
          <p:cNvSpPr>
            <a:spLocks noGrp="1"/>
          </p:cNvSpPr>
          <p:nvPr>
            <p:ph type="pic" idx="2"/>
          </p:nvPr>
        </p:nvSpPr>
        <p:spPr>
          <a:xfrm>
            <a:off x="5183188" y="987429"/>
            <a:ext cx="6172200" cy="4873625"/>
          </a:xfrm>
          <a:prstGeom prst="rect">
            <a:avLst/>
          </a:prstGeom>
          <a:noFill/>
          <a:ln>
            <a:noFill/>
          </a:ln>
        </p:spPr>
      </p:sp>
      <p:sp>
        <p:nvSpPr>
          <p:cNvPr id="55" name="Google Shape;55;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6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 name="Google Shape;20;p52">
            <a:extLst>
              <a:ext uri="{FF2B5EF4-FFF2-40B4-BE49-F238E27FC236}">
                <a16:creationId xmlns:a16="http://schemas.microsoft.com/office/drawing/2014/main" id="{DB87025B-A460-A02D-3807-907097672F0E}"/>
              </a:ext>
            </a:extLst>
          </p:cNvPr>
          <p:cNvPicPr preferRelativeResize="0"/>
          <p:nvPr userDrawn="1"/>
        </p:nvPicPr>
        <p:blipFill rotWithShape="1">
          <a:blip r:embed="rId2">
            <a:alphaModFix/>
          </a:blip>
          <a:srcRect/>
          <a:stretch/>
        </p:blipFill>
        <p:spPr>
          <a:xfrm>
            <a:off x="11353800" y="119300"/>
            <a:ext cx="716275" cy="512463"/>
          </a:xfrm>
          <a:prstGeom prst="rect">
            <a:avLst/>
          </a:prstGeom>
          <a:noFill/>
          <a:ln>
            <a:noFill/>
          </a:ln>
        </p:spPr>
      </p:pic>
      <p:sp>
        <p:nvSpPr>
          <p:cNvPr id="3" name="Google Shape;25;p52">
            <a:extLst>
              <a:ext uri="{FF2B5EF4-FFF2-40B4-BE49-F238E27FC236}">
                <a16:creationId xmlns:a16="http://schemas.microsoft.com/office/drawing/2014/main" id="{195410E4-6CB3-F8E5-19C6-FE2FA65FA503}"/>
              </a:ext>
            </a:extLst>
          </p:cNvPr>
          <p:cNvSpPr txBox="1"/>
          <p:nvPr userDrawn="1"/>
        </p:nvSpPr>
        <p:spPr>
          <a:xfrm>
            <a:off x="11600575" y="137726"/>
            <a:ext cx="469500" cy="45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dk1"/>
                </a:solidFill>
                <a:latin typeface="Crimson Pro Medium"/>
                <a:ea typeface="Crimson Pro Medium"/>
                <a:cs typeface="Crimson Pro Medium"/>
                <a:sym typeface="Crimson Pro Medium"/>
              </a:rPr>
              <a:t>‹#›</a:t>
            </a:fld>
            <a:endParaRPr sz="1000" b="0" i="0" u="none" strike="noStrike" cap="none">
              <a:solidFill>
                <a:schemeClr val="dk1"/>
              </a:solidFill>
              <a:latin typeface="Crimson Pro Medium"/>
              <a:ea typeface="Crimson Pro Medium"/>
              <a:cs typeface="Crimson Pro Medium"/>
              <a:sym typeface="Crimson Pro Medium"/>
            </a:endParaRPr>
          </a:p>
        </p:txBody>
      </p:sp>
      <p:sp>
        <p:nvSpPr>
          <p:cNvPr id="4" name="Google Shape;18;p51">
            <a:extLst>
              <a:ext uri="{FF2B5EF4-FFF2-40B4-BE49-F238E27FC236}">
                <a16:creationId xmlns:a16="http://schemas.microsoft.com/office/drawing/2014/main" id="{87223F25-D220-E661-2E5A-E9AD6C7796BF}"/>
              </a:ext>
            </a:extLst>
          </p:cNvPr>
          <p:cNvSpPr txBox="1">
            <a:spLocks/>
          </p:cNvSpPr>
          <p:nvPr userDrawn="1"/>
        </p:nvSpPr>
        <p:spPr>
          <a:xfrm>
            <a:off x="7741467" y="6356354"/>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64"/>
          <p:cNvSpPr txBox="1">
            <a:spLocks noGrp="1"/>
          </p:cNvSpPr>
          <p:nvPr>
            <p:ph type="title"/>
          </p:nvPr>
        </p:nvSpPr>
        <p:spPr>
          <a:xfrm>
            <a:off x="838200" y="365126"/>
            <a:ext cx="10515600" cy="79246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8;p51">
            <a:extLst>
              <a:ext uri="{FF2B5EF4-FFF2-40B4-BE49-F238E27FC236}">
                <a16:creationId xmlns:a16="http://schemas.microsoft.com/office/drawing/2014/main" id="{0301525F-12CC-ABA5-D5EC-7197F462C0C2}"/>
              </a:ext>
            </a:extLst>
          </p:cNvPr>
          <p:cNvSpPr txBox="1">
            <a:spLocks noGrp="1"/>
          </p:cNvSpPr>
          <p:nvPr>
            <p:ph type="ftr" idx="11"/>
          </p:nvPr>
        </p:nvSpPr>
        <p:spPr>
          <a:xfrm>
            <a:off x="7741467" y="6356354"/>
            <a:ext cx="411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MY"/>
              <a:t>©Boehringer Ingelheim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mt="55000"/>
          </a:blip>
          <a:stretch>
            <a:fillRect/>
          </a:stretch>
        </a:blip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6"/>
            <a:ext cx="10515600" cy="79246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0"/>
              <a:buFont typeface="Crimson Pro Medium"/>
              <a:buNone/>
              <a:defRPr sz="3500" b="0" i="0" u="none" strike="noStrike" cap="none">
                <a:solidFill>
                  <a:schemeClr val="dk1"/>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rimson Pro Medium"/>
                <a:ea typeface="Crimson Pro Medium"/>
                <a:cs typeface="Crimson Pro Medium"/>
                <a:sym typeface="Crimson Pro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rimson Pro Medium"/>
                <a:ea typeface="Crimson Pro Medium"/>
                <a:cs typeface="Crimson Pro Medium"/>
                <a:sym typeface="Crimson Pro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rimson Pro Medium"/>
                <a:ea typeface="Crimson Pro Medium"/>
                <a:cs typeface="Crimson Pro Medium"/>
                <a:sym typeface="Crimson Pro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rimson Pro Medium"/>
                <a:ea typeface="Crimson Pro Medium"/>
                <a:cs typeface="Crimson Pro Medium"/>
                <a:sym typeface="Crimson Pro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rimson Pro Medium"/>
                <a:ea typeface="Crimson Pro Medium"/>
                <a:cs typeface="Crimson Pro Medium"/>
                <a:sym typeface="Crimson Pro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Medium"/>
                <a:ea typeface="Crimson Pro Medium"/>
                <a:cs typeface="Crimson Pro Medium"/>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7741468" y="6356354"/>
            <a:ext cx="361233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rimson Pro" pitchFamily="2" charset="0"/>
                <a:ea typeface="Crimson Pro" pitchFamily="2" charset="0"/>
                <a:cs typeface="Crimson Pro" pitchFamily="2" charset="0"/>
                <a:sym typeface="Crimson Pr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MY"/>
              <a:t>©Boehringer Ingelheim</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jaci.2017.09.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drive/u/0/folders/1y8Ae6T08nu0eRImxJv4WX8l3v7fU_VX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r/TCgmNkuh8P"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drive/u/0/folders/1y8Ae6T08nu0eRImxJv4WX8l3v7fU_VX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mailto:arc@angsanahealth.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83/23120541.00630-2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mc.ncbi.nlm.nih.gov/articles/PMC5803655/" TargetMode="External"/><Relationship Id="rId5" Type="http://schemas.openxmlformats.org/officeDocument/2006/relationships/hyperlink" Target="https://pubmed.ncbi.nlm.nih.gov/24032382/" TargetMode="External"/><Relationship Id="rId4" Type="http://schemas.openxmlformats.org/officeDocument/2006/relationships/hyperlink" Target="https://doi.org/10.3389/fmed.2021.75118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16/j.iac.2023.01.00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oi.org/10.2174/1874306401206010063" TargetMode="External"/><Relationship Id="rId4" Type="http://schemas.openxmlformats.org/officeDocument/2006/relationships/hyperlink" Target="https://doi.org/10.1378/chest.12-074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7/s13665-012-0029-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doi.org/10.1007/s13665-012-0029-6" TargetMode="External"/><Relationship Id="rId3" Type="http://schemas.openxmlformats.org/officeDocument/2006/relationships/hyperlink" Target="https://www.pulmonaryfibrosis360.com/pcp/suspecting-pulmonary-fibrosis/sound-the-alarm-for-the-sound-of-ILD" TargetMode="External"/><Relationship Id="rId7" Type="http://schemas.openxmlformats.org/officeDocument/2006/relationships/hyperlink" Target="https://drive.google.com/file/d/1SCksjSXkknGrg-tsvUtqKdW9h39wlxnk/view?usp=drive_lin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drive.google.com/file/d/1fY5aNHNeIxctoR5oSatFf7tKrl3NXqQS/view" TargetMode="External"/><Relationship Id="rId4" Type="http://schemas.openxmlformats.org/officeDocument/2006/relationships/hyperlink" Target="https://my.clevelandclinic.org/health/symptoms/24474-nail-clubbing"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462454" y="1276285"/>
            <a:ext cx="9144000" cy="3426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17000"/>
              <a:buFont typeface="Crimson Pro Medium"/>
              <a:buNone/>
            </a:pPr>
            <a:r>
              <a:rPr lang="en-US" sz="5710" dirty="0">
                <a:latin typeface="Crimson Pro" pitchFamily="2" charset="0"/>
                <a:sym typeface="Crimson Pro Medium"/>
              </a:rPr>
              <a:t>Interstitial Lung Disease (ILD) </a:t>
            </a:r>
            <a:endParaRPr sz="5710" dirty="0">
              <a:latin typeface="Crimson Pro" pitchFamily="2" charset="0"/>
              <a:sym typeface="Crimson Pro Medium"/>
            </a:endParaRPr>
          </a:p>
          <a:p>
            <a:pPr marL="0" lvl="0" indent="0" algn="ctr" rtl="0">
              <a:lnSpc>
                <a:spcPct val="90000"/>
              </a:lnSpc>
              <a:spcBef>
                <a:spcPts val="0"/>
              </a:spcBef>
              <a:spcAft>
                <a:spcPts val="0"/>
              </a:spcAft>
              <a:buClr>
                <a:schemeClr val="dk1"/>
              </a:buClr>
              <a:buSzPct val="117000"/>
              <a:buFont typeface="Crimson Pro Medium"/>
              <a:buNone/>
            </a:pPr>
            <a:r>
              <a:rPr lang="en-US" sz="5710" dirty="0">
                <a:latin typeface="Crimson Pro" pitchFamily="2" charset="0"/>
                <a:sym typeface="Crimson Pro Medium"/>
              </a:rPr>
              <a:t>Training Kit</a:t>
            </a:r>
            <a:br>
              <a:rPr lang="en-US" sz="5710" dirty="0">
                <a:latin typeface="Crimson Pro" pitchFamily="2" charset="0"/>
                <a:sym typeface="Crimson Pro Medium"/>
              </a:rPr>
            </a:br>
            <a:r>
              <a:rPr lang="en-US" sz="1800" u="sng" dirty="0">
                <a:latin typeface="Crimson Pro" pitchFamily="2" charset="0"/>
              </a:rPr>
              <a:t>Target Audience</a:t>
            </a:r>
            <a:r>
              <a:rPr lang="en-US" sz="1800" dirty="0">
                <a:latin typeface="Crimson Pro" pitchFamily="2" charset="0"/>
              </a:rPr>
              <a:t>: Primary Care Doctors in Malaysia (both public and private)</a:t>
            </a:r>
            <a:endParaRPr sz="1800" dirty="0">
              <a:latin typeface="Crimson Pro" pitchFamily="2" charset="0"/>
            </a:endParaRPr>
          </a:p>
          <a:p>
            <a:pPr marL="0" lvl="0" indent="0" algn="ctr" rtl="0">
              <a:lnSpc>
                <a:spcPct val="90000"/>
              </a:lnSpc>
              <a:spcBef>
                <a:spcPts val="0"/>
              </a:spcBef>
              <a:spcAft>
                <a:spcPts val="0"/>
              </a:spcAft>
              <a:buClr>
                <a:schemeClr val="dk1"/>
              </a:buClr>
              <a:buSzPct val="370000"/>
              <a:buFont typeface="Crimson Pro Medium"/>
              <a:buNone/>
            </a:pPr>
            <a:r>
              <a:rPr lang="en-US" sz="1800" u="sng" dirty="0">
                <a:latin typeface="Crimson Pro" pitchFamily="2" charset="0"/>
              </a:rPr>
              <a:t>Trainers</a:t>
            </a:r>
            <a:r>
              <a:rPr lang="en-US" sz="1800" dirty="0">
                <a:latin typeface="Crimson Pro" pitchFamily="2" charset="0"/>
              </a:rPr>
              <a:t>: Selected FMS, Chest Physicians and Rheumatologists in Malaysia</a:t>
            </a:r>
            <a:br>
              <a:rPr lang="en-US" sz="1800" dirty="0">
                <a:latin typeface="Crimson Pro" pitchFamily="2" charset="0"/>
              </a:rPr>
            </a:br>
            <a:br>
              <a:rPr lang="en-US" sz="1800" dirty="0">
                <a:latin typeface="Crimson Pro" pitchFamily="2" charset="0"/>
              </a:rPr>
            </a:br>
            <a:br>
              <a:rPr lang="en-US" sz="1800" dirty="0">
                <a:latin typeface="Crimson Pro" pitchFamily="2" charset="0"/>
              </a:rPr>
            </a:br>
            <a:br>
              <a:rPr lang="en-US" sz="1800" dirty="0">
                <a:latin typeface="Crimson Pro" pitchFamily="2" charset="0"/>
              </a:rPr>
            </a:br>
            <a:r>
              <a:rPr lang="en-US" sz="1800" dirty="0">
                <a:latin typeface="Crimson Pro" pitchFamily="2" charset="0"/>
              </a:rPr>
              <a:t>In collaboration with</a:t>
            </a:r>
            <a:endParaRPr sz="1800" dirty="0">
              <a:latin typeface="Crimson Pro" pitchFamily="2" charset="0"/>
            </a:endParaRPr>
          </a:p>
        </p:txBody>
      </p:sp>
      <p:sp>
        <p:nvSpPr>
          <p:cNvPr id="150" name="Google Shape;150;p1"/>
          <p:cNvSpPr txBox="1"/>
          <p:nvPr/>
        </p:nvSpPr>
        <p:spPr>
          <a:xfrm>
            <a:off x="0" y="5418910"/>
            <a:ext cx="12192000" cy="680156"/>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200"/>
              <a:buFont typeface="Arial" panose="020B0604020202020204"/>
              <a:buNone/>
            </a:pPr>
            <a:r>
              <a:rPr lang="en-US" b="0" i="0" u="none" strike="noStrike" cap="none" dirty="0">
                <a:solidFill>
                  <a:schemeClr val="dk1"/>
                </a:solidFill>
                <a:latin typeface="Crimson Pro" pitchFamily="2" charset="0"/>
                <a:ea typeface="Crimson Pro Medium"/>
                <a:cs typeface="Crimson Pro Medium"/>
                <a:sym typeface="Crimson Pro Medium"/>
              </a:rPr>
              <a:t>Disclaimer: This content is intended for medical professionals only. </a:t>
            </a:r>
          </a:p>
          <a:p>
            <a:pPr marL="0" marR="0" lvl="0" indent="0" algn="ctr" rtl="0">
              <a:lnSpc>
                <a:spcPct val="115000"/>
              </a:lnSpc>
              <a:spcBef>
                <a:spcPts val="0"/>
              </a:spcBef>
              <a:spcAft>
                <a:spcPts val="0"/>
              </a:spcAft>
              <a:buClr>
                <a:srgbClr val="000000"/>
              </a:buClr>
              <a:buSzPts val="1200"/>
              <a:buFont typeface="Arial" panose="020B0604020202020204"/>
              <a:buNone/>
            </a:pPr>
            <a:r>
              <a:rPr lang="en-US" b="0" i="0" u="none" strike="noStrike" cap="none" dirty="0">
                <a:solidFill>
                  <a:schemeClr val="dk1"/>
                </a:solidFill>
                <a:latin typeface="Crimson Pro" pitchFamily="2" charset="0"/>
                <a:ea typeface="Crimson Pro Medium"/>
                <a:cs typeface="Crimson Pro Medium"/>
                <a:sym typeface="Crimson Pro Medium"/>
              </a:rPr>
              <a:t>This training material is intended solely for educational purposes. Unauthorized use or distribution is prohibited.</a:t>
            </a:r>
            <a:endParaRPr b="0" i="0" u="none" strike="noStrike" cap="none" dirty="0">
              <a:solidFill>
                <a:schemeClr val="dk1"/>
              </a:solidFill>
              <a:latin typeface="Crimson Pro" pitchFamily="2" charset="0"/>
              <a:ea typeface="Crimson Pro Medium"/>
              <a:cs typeface="Crimson Pro Medium"/>
              <a:sym typeface="Crimson Pro Medium"/>
            </a:endParaRPr>
          </a:p>
        </p:txBody>
      </p:sp>
      <p:sp>
        <p:nvSpPr>
          <p:cNvPr id="6" name="TextBox 5"/>
          <p:cNvSpPr txBox="1"/>
          <p:nvPr/>
        </p:nvSpPr>
        <p:spPr>
          <a:xfrm>
            <a:off x="0" y="6413702"/>
            <a:ext cx="3429000" cy="307777"/>
          </a:xfrm>
          <a:prstGeom prst="rect">
            <a:avLst/>
          </a:prstGeom>
          <a:noFill/>
          <a:ln>
            <a:noFill/>
          </a:ln>
        </p:spPr>
        <p:txBody>
          <a:bodyPr wrap="square">
            <a:spAutoFit/>
          </a:bodyPr>
          <a:lstStyle/>
          <a:p>
            <a:pPr algn="r"/>
            <a:r>
              <a:rPr lang="en-US" dirty="0">
                <a:latin typeface="Crimson Pro" pitchFamily="2" charset="0"/>
              </a:rPr>
              <a:t>SC-MY-05412 Production Date: March 2025</a:t>
            </a:r>
            <a:endParaRPr lang="en-MY" dirty="0">
              <a:latin typeface="Crimson Pro" pitchFamily="2" charset="0"/>
            </a:endParaRPr>
          </a:p>
        </p:txBody>
      </p:sp>
      <p:grpSp>
        <p:nvGrpSpPr>
          <p:cNvPr id="9" name="Group 8">
            <a:extLst>
              <a:ext uri="{FF2B5EF4-FFF2-40B4-BE49-F238E27FC236}">
                <a16:creationId xmlns:a16="http://schemas.microsoft.com/office/drawing/2014/main" id="{D8498748-9731-4753-DDFB-8DC5436E5D23}"/>
              </a:ext>
            </a:extLst>
          </p:cNvPr>
          <p:cNvGrpSpPr/>
          <p:nvPr/>
        </p:nvGrpSpPr>
        <p:grpSpPr>
          <a:xfrm>
            <a:off x="3136810" y="4728235"/>
            <a:ext cx="5832000" cy="540000"/>
            <a:chOff x="2298611" y="4412551"/>
            <a:chExt cx="8307843" cy="825602"/>
          </a:xfrm>
        </p:grpSpPr>
        <p:pic>
          <p:nvPicPr>
            <p:cNvPr id="3" name="Picture 2">
              <a:extLst>
                <a:ext uri="{FF2B5EF4-FFF2-40B4-BE49-F238E27FC236}">
                  <a16:creationId xmlns:a16="http://schemas.microsoft.com/office/drawing/2014/main" id="{E0B4EAA8-6492-783F-29F0-F1F3FF3C005C}"/>
                </a:ext>
              </a:extLst>
            </p:cNvPr>
            <p:cNvPicPr>
              <a:picLocks noChangeAspect="1"/>
            </p:cNvPicPr>
            <p:nvPr/>
          </p:nvPicPr>
          <p:blipFill>
            <a:blip r:embed="rId3"/>
            <a:stretch>
              <a:fillRect/>
            </a:stretch>
          </p:blipFill>
          <p:spPr>
            <a:xfrm>
              <a:off x="2298611" y="4478883"/>
              <a:ext cx="2182754" cy="692938"/>
            </a:xfrm>
            <a:prstGeom prst="rect">
              <a:avLst/>
            </a:prstGeom>
          </p:spPr>
        </p:pic>
        <p:pic>
          <p:nvPicPr>
            <p:cNvPr id="5" name="Picture 4">
              <a:extLst>
                <a:ext uri="{FF2B5EF4-FFF2-40B4-BE49-F238E27FC236}">
                  <a16:creationId xmlns:a16="http://schemas.microsoft.com/office/drawing/2014/main" id="{A3C7C4FA-2064-7FCA-1F1A-3907592E0A23}"/>
                </a:ext>
              </a:extLst>
            </p:cNvPr>
            <p:cNvPicPr>
              <a:picLocks noChangeAspect="1"/>
            </p:cNvPicPr>
            <p:nvPr/>
          </p:nvPicPr>
          <p:blipFill>
            <a:blip r:embed="rId4"/>
            <a:stretch>
              <a:fillRect/>
            </a:stretch>
          </p:blipFill>
          <p:spPr>
            <a:xfrm>
              <a:off x="4562636" y="4412551"/>
              <a:ext cx="2182754" cy="825602"/>
            </a:xfrm>
            <a:prstGeom prst="rect">
              <a:avLst/>
            </a:prstGeom>
          </p:spPr>
        </p:pic>
        <p:pic>
          <p:nvPicPr>
            <p:cNvPr id="8" name="Picture 7">
              <a:extLst>
                <a:ext uri="{FF2B5EF4-FFF2-40B4-BE49-F238E27FC236}">
                  <a16:creationId xmlns:a16="http://schemas.microsoft.com/office/drawing/2014/main" id="{DB9B7A77-58A9-3010-25D4-78DC7B8BB73E}"/>
                </a:ext>
              </a:extLst>
            </p:cNvPr>
            <p:cNvPicPr>
              <a:picLocks noChangeAspect="1"/>
            </p:cNvPicPr>
            <p:nvPr/>
          </p:nvPicPr>
          <p:blipFill>
            <a:blip r:embed="rId5"/>
            <a:stretch>
              <a:fillRect/>
            </a:stretch>
          </p:blipFill>
          <p:spPr>
            <a:xfrm>
              <a:off x="6947897" y="4492352"/>
              <a:ext cx="3658557" cy="666000"/>
            </a:xfrm>
            <a:prstGeom prst="rect">
              <a:avLst/>
            </a:prstGeom>
          </p:spPr>
        </p:pic>
      </p:grpSp>
      <p:sp>
        <p:nvSpPr>
          <p:cNvPr id="2" name="Footer Placeholder 1">
            <a:extLst>
              <a:ext uri="{FF2B5EF4-FFF2-40B4-BE49-F238E27FC236}">
                <a16:creationId xmlns:a16="http://schemas.microsoft.com/office/drawing/2014/main" id="{D7F07E40-4445-2F0B-ACF0-EF18248D9844}"/>
              </a:ext>
            </a:extLst>
          </p:cNvPr>
          <p:cNvSpPr>
            <a:spLocks noGrp="1"/>
          </p:cNvSpPr>
          <p:nvPr>
            <p:ph type="ftr" idx="11"/>
          </p:nvPr>
        </p:nvSpPr>
        <p:spPr/>
        <p:txBody>
          <a:bodyPr/>
          <a:lstStyle/>
          <a:p>
            <a:r>
              <a:rPr lang="en-MY" dirty="0">
                <a:latin typeface="Crimson Pro" pitchFamily="2" charset="0"/>
              </a:rPr>
              <a:t>©Boehringer Ingelheim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5789"/>
              <a:buFont typeface="Play"/>
              <a:buNone/>
            </a:pPr>
            <a:r>
              <a:rPr lang="en-US" sz="3800"/>
              <a:t>Autoimmune Markers associated with Common CTDs</a:t>
            </a:r>
            <a:endParaRPr sz="3800">
              <a:latin typeface="Crimson Pro Medium"/>
              <a:ea typeface="Crimson Pro Medium"/>
              <a:cs typeface="Crimson Pro Medium"/>
              <a:sym typeface="Crimson Pro Medium"/>
            </a:endParaRPr>
          </a:p>
        </p:txBody>
      </p:sp>
      <p:sp>
        <p:nvSpPr>
          <p:cNvPr id="259" name="Google Shape;259;p10"/>
          <p:cNvSpPr txBox="1"/>
          <p:nvPr/>
        </p:nvSpPr>
        <p:spPr>
          <a:xfrm>
            <a:off x="914400" y="5960800"/>
            <a:ext cx="10125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rimson Pro Medium"/>
                <a:ea typeface="Crimson Pro Medium"/>
                <a:cs typeface="Crimson Pro Medium"/>
                <a:sym typeface="Crimson Pro Medium"/>
              </a:rPr>
              <a:t>References:</a:t>
            </a:r>
            <a:endParaRPr sz="900" b="0" i="0" u="none" strike="noStrike" cap="none">
              <a:solidFill>
                <a:srgbClr val="000000"/>
              </a:solidFill>
              <a:latin typeface="Crimson Pro Medium"/>
              <a:ea typeface="Crimson Pro Medium"/>
              <a:cs typeface="Crimson Pro Medium"/>
              <a:sym typeface="Crimson Pro Medium"/>
            </a:endParaRPr>
          </a:p>
          <a:p>
            <a:pPr marL="457200" marR="0" lvl="0" indent="-279400" algn="l" rtl="0">
              <a:lnSpc>
                <a:spcPct val="100000"/>
              </a:lnSpc>
              <a:spcBef>
                <a:spcPts val="0"/>
              </a:spcBef>
              <a:spcAft>
                <a:spcPts val="0"/>
              </a:spcAft>
              <a:buClr>
                <a:srgbClr val="000000"/>
              </a:buClr>
              <a:buSzPts val="800"/>
              <a:buFont typeface="Crimson Pro Medium"/>
              <a:buAutoNum type="arabicPeriod"/>
            </a:pPr>
            <a:r>
              <a:rPr lang="en-US" sz="900" b="0" i="0" u="none" strike="noStrike" cap="none">
                <a:solidFill>
                  <a:schemeClr val="dk1"/>
                </a:solidFill>
                <a:latin typeface="Crimson Pro Medium"/>
                <a:ea typeface="Crimson Pro Medium"/>
                <a:cs typeface="Crimson Pro Medium"/>
                <a:sym typeface="Crimson Pro Medium"/>
              </a:rPr>
              <a:t>Jog, N. R., &amp; James, J. A. (2017). Biomarkers in connective tissue diseases. The Journal of Allergy and Clinical Immunology, 140(6), 1473-1483. </a:t>
            </a:r>
            <a:r>
              <a:rPr lang="en-US" sz="900" b="0" i="0" u="sng" strike="noStrike" cap="none">
                <a:solidFill>
                  <a:schemeClr val="dk1"/>
                </a:solidFill>
                <a:latin typeface="Crimson Pro Medium"/>
                <a:ea typeface="Crimson Pro Medium"/>
                <a:cs typeface="Crimson Pro Medium"/>
                <a:sym typeface="Crimson Pro Medium"/>
                <a:hlinkClick r:id="rId3">
                  <a:extLst>
                    <a:ext uri="{A12FA001-AC4F-418D-AE19-62706E023703}">
                      <ahyp:hlinkClr xmlns:ahyp="http://schemas.microsoft.com/office/drawing/2018/hyperlinkcolor" val="tx"/>
                    </a:ext>
                  </a:extLst>
                </a:hlinkClick>
              </a:rPr>
              <a:t>https://doi.org/10.1016/j.jaci.2017.09.019</a:t>
            </a:r>
            <a:r>
              <a:rPr lang="en-US" sz="900" b="0" i="0" u="none" strike="noStrike" cap="none">
                <a:solidFill>
                  <a:schemeClr val="dk1"/>
                </a:solidFill>
                <a:latin typeface="Crimson Pro Medium"/>
                <a:ea typeface="Crimson Pro Medium"/>
                <a:cs typeface="Crimson Pro Medium"/>
                <a:sym typeface="Crimson Pro Medium"/>
              </a:rPr>
              <a:t> </a:t>
            </a:r>
            <a:endParaRPr sz="900" b="0" i="0" u="none" strike="noStrike" cap="none">
              <a:solidFill>
                <a:schemeClr val="dk1"/>
              </a:solidFill>
              <a:latin typeface="Crimson Pro Medium"/>
              <a:ea typeface="Crimson Pro Medium"/>
              <a:cs typeface="Crimson Pro Medium"/>
              <a:sym typeface="Crimson Pro Medium"/>
            </a:endParaRPr>
          </a:p>
        </p:txBody>
      </p:sp>
      <p:graphicFrame>
        <p:nvGraphicFramePr>
          <p:cNvPr id="260" name="Google Shape;260;p10"/>
          <p:cNvGraphicFramePr/>
          <p:nvPr/>
        </p:nvGraphicFramePr>
        <p:xfrm>
          <a:off x="952500" y="1837225"/>
          <a:ext cx="10287000" cy="3099075"/>
        </p:xfrm>
        <a:graphic>
          <a:graphicData uri="http://schemas.openxmlformats.org/drawingml/2006/table">
            <a:tbl>
              <a:tblPr>
                <a:noFill/>
                <a:tableStyleId>{71A07F5B-480C-4C4F-AD49-567E7DD32129}</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788375">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rimson Pro Medium"/>
                          <a:ea typeface="Crimson Pro Medium"/>
                          <a:cs typeface="Crimson Pro Medium"/>
                          <a:sym typeface="Crimson Pro Medium"/>
                        </a:rPr>
                        <a:t>Connective Tissue Disease</a:t>
                      </a:r>
                      <a:endParaRPr sz="2400" b="0" i="0" u="none" strike="noStrike" cap="none">
                        <a:solidFill>
                          <a:schemeClr val="lt1"/>
                        </a:solidFill>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rimson Pro Medium"/>
                          <a:ea typeface="Crimson Pro Medium"/>
                          <a:cs typeface="Crimson Pro Medium"/>
                          <a:sym typeface="Crimson Pro Medium"/>
                        </a:rPr>
                        <a:t>Autoimmune Marker</a:t>
                      </a:r>
                      <a:endParaRPr sz="2400" b="0" i="0" u="none" strike="noStrike" cap="none">
                        <a:solidFill>
                          <a:schemeClr val="lt1"/>
                        </a:solidFill>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0C9B6"/>
                    </a:solidFill>
                  </a:tcPr>
                </a:tc>
                <a:extLst>
                  <a:ext uri="{0D108BD9-81ED-4DB2-BD59-A6C34878D82A}">
                    <a16:rowId xmlns:a16="http://schemas.microsoft.com/office/drawing/2014/main" val="10000"/>
                  </a:ext>
                </a:extLst>
              </a:tr>
              <a:tr h="7591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Crimson Pro Medium"/>
                          <a:ea typeface="Crimson Pro Medium"/>
                          <a:cs typeface="Crimson Pro Medium"/>
                          <a:sym typeface="Crimson Pro Medium"/>
                        </a:rPr>
                        <a:t>Scleroderma</a:t>
                      </a:r>
                      <a:endParaRPr sz="2000" u="none" strike="noStrike" cap="none">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DEEF">
                        <a:alpha val="87843"/>
                      </a:srgbClr>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rimson Pro Medium"/>
                          <a:ea typeface="Crimson Pro Medium"/>
                          <a:cs typeface="Crimson Pro Medium"/>
                          <a:sym typeface="Crimson Pro Medium"/>
                        </a:rPr>
                        <a:t>Antinuclear Antibody (ANA), Anti-centromere, Anti-Scl-70</a:t>
                      </a:r>
                      <a:endParaRPr sz="2000" u="none" strike="noStrike" cap="none">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EAE8">
                        <a:alpha val="87843"/>
                      </a:srgbClr>
                    </a:solidFill>
                  </a:tcPr>
                </a:tc>
                <a:extLst>
                  <a:ext uri="{0D108BD9-81ED-4DB2-BD59-A6C34878D82A}">
                    <a16:rowId xmlns:a16="http://schemas.microsoft.com/office/drawing/2014/main" val="10001"/>
                  </a:ext>
                </a:extLst>
              </a:tr>
              <a:tr h="7591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Crimson Pro Medium"/>
                          <a:ea typeface="Crimson Pro Medium"/>
                          <a:cs typeface="Crimson Pro Medium"/>
                          <a:sym typeface="Crimson Pro Medium"/>
                        </a:rPr>
                        <a:t>Rheumatoid arthritis</a:t>
                      </a:r>
                      <a:endParaRPr sz="2000" u="none" strike="noStrike" cap="none">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DEEF">
                        <a:alpha val="87843"/>
                      </a:srgbClr>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rimson Pro Medium"/>
                          <a:ea typeface="Crimson Pro Medium"/>
                          <a:cs typeface="Crimson Pro Medium"/>
                          <a:sym typeface="Crimson Pro Medium"/>
                        </a:rPr>
                        <a:t>Rheumatoid factor (RF), Anti-CCP</a:t>
                      </a:r>
                      <a:endParaRPr sz="2000" u="none" strike="noStrike" cap="none">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EAE8">
                        <a:alpha val="87843"/>
                      </a:srgbClr>
                    </a:solidFill>
                  </a:tcPr>
                </a:tc>
                <a:extLst>
                  <a:ext uri="{0D108BD9-81ED-4DB2-BD59-A6C34878D82A}">
                    <a16:rowId xmlns:a16="http://schemas.microsoft.com/office/drawing/2014/main" val="10002"/>
                  </a:ext>
                </a:extLst>
              </a:tr>
              <a:tr h="7591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Crimson Pro Medium"/>
                          <a:ea typeface="Crimson Pro Medium"/>
                          <a:cs typeface="Crimson Pro Medium"/>
                          <a:sym typeface="Crimson Pro Medium"/>
                        </a:rPr>
                        <a:t>Systemic lupus erythematosus (SLE)</a:t>
                      </a:r>
                      <a:endParaRPr sz="2000" u="none" strike="noStrike" cap="none">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DEEF">
                        <a:alpha val="87843"/>
                      </a:srgbClr>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rimson Pro Medium"/>
                          <a:ea typeface="Crimson Pro Medium"/>
                          <a:cs typeface="Crimson Pro Medium"/>
                          <a:sym typeface="Crimson Pro Medium"/>
                        </a:rPr>
                        <a:t>ANA, Anti-dsDNA, Anti-Sm</a:t>
                      </a:r>
                      <a:endParaRPr sz="2000" u="none" strike="noStrike" cap="none">
                        <a:latin typeface="Crimson Pro Medium"/>
                        <a:ea typeface="Crimson Pro Medium"/>
                        <a:cs typeface="Crimson Pro Medium"/>
                        <a:sym typeface="Crimson Pro Medium"/>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DEAE8">
                        <a:alpha val="87843"/>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3" name="Picture 2">
            <a:extLst>
              <a:ext uri="{FF2B5EF4-FFF2-40B4-BE49-F238E27FC236}">
                <a16:creationId xmlns:a16="http://schemas.microsoft.com/office/drawing/2014/main" id="{A049EA9F-56C9-49B8-BAFE-3F127914D220}"/>
              </a:ext>
            </a:extLst>
          </p:cNvPr>
          <p:cNvPicPr>
            <a:picLocks noChangeAspect="1"/>
          </p:cNvPicPr>
          <p:nvPr/>
        </p:nvPicPr>
        <p:blipFill>
          <a:blip r:embed="rId3"/>
          <a:stretch>
            <a:fillRect/>
          </a:stretch>
        </p:blipFill>
        <p:spPr>
          <a:xfrm>
            <a:off x="7191419" y="737817"/>
            <a:ext cx="4496088" cy="5700627"/>
          </a:xfrm>
          <a:prstGeom prst="rect">
            <a:avLst/>
          </a:prstGeom>
          <a:effectLst>
            <a:outerShdw blurRad="50800" dist="139700" dir="18900000" algn="bl" rotWithShape="0">
              <a:prstClr val="black">
                <a:alpha val="40000"/>
              </a:prstClr>
            </a:outerShdw>
          </a:effectLst>
        </p:spPr>
      </p:pic>
      <p:sp>
        <p:nvSpPr>
          <p:cNvPr id="265" name="Google Shape;265;p11"/>
          <p:cNvSpPr txBox="1">
            <a:spLocks noGrp="1"/>
          </p:cNvSpPr>
          <p:nvPr>
            <p:ph type="title" idx="4294967295"/>
          </p:nvPr>
        </p:nvSpPr>
        <p:spPr>
          <a:xfrm>
            <a:off x="952500" y="365125"/>
            <a:ext cx="5422900" cy="7921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2800" dirty="0"/>
              <a:t>Please use the </a:t>
            </a:r>
            <a:r>
              <a:rPr lang="en-US" sz="2800" dirty="0">
                <a:latin typeface="Crimson Pro Medium"/>
                <a:ea typeface="Crimson Pro Medium"/>
                <a:cs typeface="Crimson Pro Medium"/>
                <a:sym typeface="Crimson Pro Medium"/>
              </a:rPr>
              <a:t>Referral Letter for Suspected ILD </a:t>
            </a:r>
            <a:r>
              <a:rPr lang="en-US" sz="2800" dirty="0"/>
              <a:t>when you see…</a:t>
            </a:r>
            <a:endParaRPr sz="2800" dirty="0"/>
          </a:p>
        </p:txBody>
      </p:sp>
      <p:sp>
        <p:nvSpPr>
          <p:cNvPr id="266" name="Google Shape;266;p11"/>
          <p:cNvSpPr txBox="1">
            <a:spLocks noGrp="1"/>
          </p:cNvSpPr>
          <p:nvPr>
            <p:ph type="body" idx="4294967295"/>
          </p:nvPr>
        </p:nvSpPr>
        <p:spPr>
          <a:xfrm>
            <a:off x="952500" y="1287463"/>
            <a:ext cx="5422900" cy="1608137"/>
          </a:xfrm>
          <a:prstGeom prst="rect">
            <a:avLst/>
          </a:prstGeom>
          <a:solidFill>
            <a:srgbClr val="4372C3"/>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000" dirty="0">
                <a:solidFill>
                  <a:schemeClr val="lt1"/>
                </a:solidFill>
              </a:rPr>
              <a:t>Symptoms suggestive of ILD</a:t>
            </a:r>
            <a:endParaRPr sz="2000" dirty="0">
              <a:solidFill>
                <a:schemeClr val="lt1"/>
              </a:solidFill>
            </a:endParaRPr>
          </a:p>
          <a:p>
            <a:pPr marL="457200" lvl="0" indent="-342900" algn="l" rtl="0">
              <a:lnSpc>
                <a:spcPct val="100000"/>
              </a:lnSpc>
              <a:spcBef>
                <a:spcPts val="0"/>
              </a:spcBef>
              <a:spcAft>
                <a:spcPts val="0"/>
              </a:spcAft>
              <a:buClr>
                <a:schemeClr val="lt1"/>
              </a:buClr>
              <a:buSzPts val="1800"/>
              <a:buFont typeface="Crimson Pro Medium"/>
              <a:buAutoNum type="arabicPeriod"/>
            </a:pPr>
            <a:r>
              <a:rPr lang="en-US" sz="1800" dirty="0">
                <a:solidFill>
                  <a:schemeClr val="lt1"/>
                </a:solidFill>
              </a:rPr>
              <a:t>Shortness of Breath</a:t>
            </a:r>
            <a:endParaRPr sz="1800" dirty="0">
              <a:solidFill>
                <a:schemeClr val="lt1"/>
              </a:solidFill>
              <a:latin typeface="Crimson Pro Medium"/>
              <a:ea typeface="Crimson Pro Medium"/>
              <a:cs typeface="Crimson Pro Medium"/>
              <a:sym typeface="Crimson Pro Medium"/>
            </a:endParaRPr>
          </a:p>
          <a:p>
            <a:pPr marL="457200" lvl="0" indent="-342900" algn="l" rtl="0">
              <a:lnSpc>
                <a:spcPct val="100000"/>
              </a:lnSpc>
              <a:spcBef>
                <a:spcPts val="0"/>
              </a:spcBef>
              <a:spcAft>
                <a:spcPts val="0"/>
              </a:spcAft>
              <a:buClr>
                <a:schemeClr val="lt1"/>
              </a:buClr>
              <a:buSzPts val="1800"/>
              <a:buFont typeface="Crimson Pro Medium"/>
              <a:buAutoNum type="arabicPeriod"/>
            </a:pPr>
            <a:r>
              <a:rPr lang="en-US" sz="1800" dirty="0">
                <a:solidFill>
                  <a:schemeClr val="lt1"/>
                </a:solidFill>
              </a:rPr>
              <a:t>Dry Cough</a:t>
            </a:r>
            <a:endParaRPr sz="1800" dirty="0">
              <a:solidFill>
                <a:schemeClr val="lt1"/>
              </a:solidFill>
            </a:endParaRPr>
          </a:p>
          <a:p>
            <a:pPr marL="457200" lvl="0" indent="-342900" algn="l" rtl="0">
              <a:lnSpc>
                <a:spcPct val="100000"/>
              </a:lnSpc>
              <a:spcBef>
                <a:spcPts val="0"/>
              </a:spcBef>
              <a:spcAft>
                <a:spcPts val="0"/>
              </a:spcAft>
              <a:buClr>
                <a:schemeClr val="lt1"/>
              </a:buClr>
              <a:buSzPts val="1800"/>
              <a:buFont typeface="Crimson Pro Medium"/>
              <a:buAutoNum type="arabicPeriod"/>
            </a:pPr>
            <a:r>
              <a:rPr lang="en-US" sz="1800" dirty="0">
                <a:solidFill>
                  <a:schemeClr val="lt1"/>
                </a:solidFill>
              </a:rPr>
              <a:t>Fatigue</a:t>
            </a:r>
            <a:endParaRPr sz="1800" dirty="0">
              <a:solidFill>
                <a:schemeClr val="lt1"/>
              </a:solidFill>
              <a:latin typeface="Crimson Pro Medium"/>
              <a:ea typeface="Crimson Pro Medium"/>
              <a:cs typeface="Crimson Pro Medium"/>
              <a:sym typeface="Crimson Pro Medium"/>
            </a:endParaRPr>
          </a:p>
          <a:p>
            <a:pPr marL="457200" lvl="0" indent="-342900" algn="l" rtl="0">
              <a:lnSpc>
                <a:spcPct val="100000"/>
              </a:lnSpc>
              <a:spcBef>
                <a:spcPts val="0"/>
              </a:spcBef>
              <a:spcAft>
                <a:spcPts val="0"/>
              </a:spcAft>
              <a:buClr>
                <a:schemeClr val="lt1"/>
              </a:buClr>
              <a:buSzPts val="1800"/>
              <a:buFont typeface="Crimson Pro Medium"/>
              <a:buAutoNum type="arabicPeriod"/>
            </a:pPr>
            <a:r>
              <a:rPr lang="en-US" sz="1800" dirty="0">
                <a:solidFill>
                  <a:schemeClr val="lt1"/>
                </a:solidFill>
              </a:rPr>
              <a:t>Unexplained Weight Loss</a:t>
            </a:r>
            <a:endParaRPr sz="1800" dirty="0">
              <a:solidFill>
                <a:schemeClr val="lt1"/>
              </a:solidFill>
            </a:endParaRPr>
          </a:p>
          <a:p>
            <a:pPr marL="114300" lvl="0" indent="0" algn="l" rtl="0">
              <a:lnSpc>
                <a:spcPct val="100000"/>
              </a:lnSpc>
              <a:spcBef>
                <a:spcPts val="0"/>
              </a:spcBef>
              <a:spcAft>
                <a:spcPts val="0"/>
              </a:spcAft>
              <a:buSzPts val="1800"/>
              <a:buNone/>
            </a:pPr>
            <a:endParaRPr sz="2600" dirty="0">
              <a:solidFill>
                <a:schemeClr val="lt1"/>
              </a:solidFill>
            </a:endParaRPr>
          </a:p>
          <a:p>
            <a:pPr marL="114300" lvl="0" indent="0" algn="l" rtl="0">
              <a:lnSpc>
                <a:spcPct val="100000"/>
              </a:lnSpc>
              <a:spcBef>
                <a:spcPts val="0"/>
              </a:spcBef>
              <a:spcAft>
                <a:spcPts val="0"/>
              </a:spcAft>
              <a:buSzPts val="1800"/>
              <a:buNone/>
            </a:pPr>
            <a:endParaRPr sz="2600" dirty="0">
              <a:solidFill>
                <a:schemeClr val="lt1"/>
              </a:solidFill>
            </a:endParaRPr>
          </a:p>
          <a:p>
            <a:pPr marL="0" lvl="0" indent="0" algn="l" rtl="0">
              <a:lnSpc>
                <a:spcPct val="100000"/>
              </a:lnSpc>
              <a:spcBef>
                <a:spcPts val="0"/>
              </a:spcBef>
              <a:spcAft>
                <a:spcPts val="0"/>
              </a:spcAft>
              <a:buSzPts val="1800"/>
              <a:buNone/>
            </a:pPr>
            <a:endParaRPr sz="2600" dirty="0">
              <a:solidFill>
                <a:schemeClr val="lt1"/>
              </a:solidFill>
            </a:endParaRPr>
          </a:p>
        </p:txBody>
      </p:sp>
      <p:sp>
        <p:nvSpPr>
          <p:cNvPr id="267" name="Google Shape;267;p11"/>
          <p:cNvSpPr txBox="1">
            <a:spLocks noGrp="1"/>
          </p:cNvSpPr>
          <p:nvPr>
            <p:ph type="body" idx="4294967295"/>
          </p:nvPr>
        </p:nvSpPr>
        <p:spPr>
          <a:xfrm>
            <a:off x="952500" y="3532188"/>
            <a:ext cx="5422900" cy="1117600"/>
          </a:xfrm>
          <a:prstGeom prst="rect">
            <a:avLst/>
          </a:prstGeom>
          <a:solidFill>
            <a:srgbClr val="50C9B6"/>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dirty="0"/>
              <a:t>Signs suggestive of ILD</a:t>
            </a:r>
            <a:endParaRPr sz="2000" dirty="0"/>
          </a:p>
          <a:p>
            <a:pPr marL="457200" lvl="0" indent="-342900" algn="l" rtl="0">
              <a:lnSpc>
                <a:spcPct val="100000"/>
              </a:lnSpc>
              <a:spcBef>
                <a:spcPts val="0"/>
              </a:spcBef>
              <a:spcAft>
                <a:spcPts val="0"/>
              </a:spcAft>
              <a:buSzPts val="1800"/>
              <a:buFont typeface="Crimson Pro Medium"/>
              <a:buAutoNum type="arabicPeriod"/>
            </a:pPr>
            <a:r>
              <a:rPr lang="en-US" sz="1800" dirty="0"/>
              <a:t>Fine “Velcro-like” inspiratory crepitations</a:t>
            </a:r>
            <a:endParaRPr sz="1800" dirty="0"/>
          </a:p>
          <a:p>
            <a:pPr marL="457200" lvl="0" indent="-342900" algn="l" rtl="0">
              <a:lnSpc>
                <a:spcPct val="100000"/>
              </a:lnSpc>
              <a:spcBef>
                <a:spcPts val="0"/>
              </a:spcBef>
              <a:spcAft>
                <a:spcPts val="0"/>
              </a:spcAft>
              <a:buSzPts val="1800"/>
              <a:buFont typeface="Crimson Pro Medium"/>
              <a:buAutoNum type="arabicPeriod"/>
            </a:pPr>
            <a:r>
              <a:rPr lang="en-US" sz="1800" dirty="0"/>
              <a:t>Finger clubbing </a:t>
            </a:r>
            <a:endParaRPr sz="1800" dirty="0"/>
          </a:p>
          <a:p>
            <a:pPr marL="0" lvl="0" indent="0" algn="l" rtl="0">
              <a:lnSpc>
                <a:spcPct val="100000"/>
              </a:lnSpc>
              <a:spcBef>
                <a:spcPts val="0"/>
              </a:spcBef>
              <a:spcAft>
                <a:spcPts val="0"/>
              </a:spcAft>
              <a:buSzPts val="2800"/>
              <a:buNone/>
            </a:pPr>
            <a:endParaRPr sz="2000" dirty="0"/>
          </a:p>
          <a:p>
            <a:pPr marL="0" lvl="0" indent="0" algn="l" rtl="0">
              <a:lnSpc>
                <a:spcPct val="100000"/>
              </a:lnSpc>
              <a:spcBef>
                <a:spcPts val="0"/>
              </a:spcBef>
              <a:spcAft>
                <a:spcPts val="0"/>
              </a:spcAft>
              <a:buSzPts val="2800"/>
              <a:buNone/>
            </a:pPr>
            <a:endParaRPr sz="2600" dirty="0">
              <a:latin typeface="Crimson Pro Medium"/>
              <a:ea typeface="Crimson Pro Medium"/>
              <a:cs typeface="Crimson Pro Medium"/>
              <a:sym typeface="Crimson Pro Medium"/>
            </a:endParaRPr>
          </a:p>
        </p:txBody>
      </p:sp>
      <p:sp>
        <p:nvSpPr>
          <p:cNvPr id="268" name="Google Shape;268;p11"/>
          <p:cNvSpPr txBox="1"/>
          <p:nvPr/>
        </p:nvSpPr>
        <p:spPr>
          <a:xfrm>
            <a:off x="952500" y="5286100"/>
            <a:ext cx="5422900" cy="1206774"/>
          </a:xfrm>
          <a:prstGeom prst="rect">
            <a:avLst/>
          </a:prstGeom>
          <a:solidFill>
            <a:srgbClr val="6FAB46"/>
          </a:solidFill>
          <a:ln>
            <a:noFill/>
          </a:ln>
          <a:effectLst>
            <a:outerShdw blurRad="50800" dist="38100" dir="13500000" algn="br" rotWithShape="0">
              <a:srgbClr val="000000">
                <a:alpha val="40000"/>
              </a:srgbClr>
            </a:outerShdw>
          </a:effectLst>
        </p:spPr>
        <p:txBody>
          <a:bodyPr spcFirstLastPara="1" wrap="square" lIns="91425" tIns="91425" rIns="91425" bIns="91425" anchor="t" anchorCtr="0">
            <a:noAutofit/>
          </a:bodyPr>
          <a:lstStyle/>
          <a:p>
            <a:pPr marL="57150" marR="0" lvl="0" indent="0" algn="l" rtl="0">
              <a:lnSpc>
                <a:spcPct val="100000"/>
              </a:lnSpc>
              <a:spcBef>
                <a:spcPts val="0"/>
              </a:spcBef>
              <a:spcAft>
                <a:spcPts val="0"/>
              </a:spcAft>
              <a:buClr>
                <a:srgbClr val="000000"/>
              </a:buClr>
              <a:buSzPts val="2400"/>
              <a:buFont typeface="Arial"/>
              <a:buNone/>
            </a:pPr>
            <a:r>
              <a:rPr lang="en-US" sz="2000" b="0" i="0" u="none" strike="noStrike" cap="none">
                <a:solidFill>
                  <a:schemeClr val="dk1"/>
                </a:solidFill>
                <a:latin typeface="Crimson Pro Medium"/>
                <a:ea typeface="Crimson Pro Medium"/>
                <a:cs typeface="Crimson Pro Medium"/>
                <a:sym typeface="Crimson Pro Medium"/>
              </a:rPr>
              <a:t>Investigations suggestive of ILD</a:t>
            </a:r>
            <a:endParaRPr sz="2000" b="0" i="0" u="none" strike="noStrike" cap="none">
              <a:solidFill>
                <a:schemeClr val="dk1"/>
              </a:solidFill>
              <a:latin typeface="Crimson Pro Medium"/>
              <a:ea typeface="Crimson Pro Medium"/>
              <a:cs typeface="Crimson Pro Medium"/>
              <a:sym typeface="Crimson Pro Medium"/>
            </a:endParaRPr>
          </a:p>
          <a:p>
            <a:pPr marL="457200" marR="0" lvl="0" indent="-342900" algn="l" rtl="0">
              <a:lnSpc>
                <a:spcPct val="100000"/>
              </a:lnSpc>
              <a:spcBef>
                <a:spcPts val="0"/>
              </a:spcBef>
              <a:spcAft>
                <a:spcPts val="0"/>
              </a:spcAft>
              <a:buClr>
                <a:schemeClr val="dk1"/>
              </a:buClr>
              <a:buSzPts val="1800"/>
              <a:buFont typeface="Crimson Pro Medium"/>
              <a:buAutoNum type="arabicPeriod"/>
            </a:pPr>
            <a:r>
              <a:rPr lang="en-US" sz="1800" b="0" i="0" u="none" strike="noStrike" cap="none">
                <a:solidFill>
                  <a:schemeClr val="dk1"/>
                </a:solidFill>
                <a:latin typeface="Crimson Pro Medium"/>
                <a:ea typeface="Crimson Pro Medium"/>
                <a:cs typeface="Crimson Pro Medium"/>
                <a:sym typeface="Crimson Pro Medium"/>
              </a:rPr>
              <a:t>Chest radiograph: reticular/ ground glass opacities </a:t>
            </a:r>
            <a:endParaRPr sz="1800" b="0" i="0" u="none" strike="noStrike" cap="none">
              <a:solidFill>
                <a:schemeClr val="dk1"/>
              </a:solidFill>
              <a:latin typeface="Crimson Pro Medium"/>
              <a:ea typeface="Crimson Pro Medium"/>
              <a:cs typeface="Crimson Pro Medium"/>
              <a:sym typeface="Crimson Pro Medium"/>
            </a:endParaRPr>
          </a:p>
          <a:p>
            <a:pPr marL="457200" marR="0" lvl="0" indent="-342900" algn="l" rtl="0">
              <a:lnSpc>
                <a:spcPct val="100000"/>
              </a:lnSpc>
              <a:spcBef>
                <a:spcPts val="0"/>
              </a:spcBef>
              <a:spcAft>
                <a:spcPts val="0"/>
              </a:spcAft>
              <a:buClr>
                <a:schemeClr val="dk1"/>
              </a:buClr>
              <a:buSzPts val="1800"/>
              <a:buFont typeface="Crimson Pro Medium"/>
              <a:buAutoNum type="arabicPeriod"/>
            </a:pPr>
            <a:r>
              <a:rPr lang="en-US" sz="1800" b="0" i="0" u="none" strike="noStrike" cap="none">
                <a:solidFill>
                  <a:schemeClr val="dk1"/>
                </a:solidFill>
                <a:latin typeface="Crimson Pro Medium"/>
                <a:ea typeface="Crimson Pro Medium"/>
                <a:cs typeface="Crimson Pro Medium"/>
                <a:sym typeface="Crimson Pro Medium"/>
              </a:rPr>
              <a:t>Lung function test: Restrictive pattern</a:t>
            </a:r>
            <a:endParaRPr sz="1800" b="0" i="0" u="none" strike="noStrike" cap="none">
              <a:solidFill>
                <a:schemeClr val="dk1"/>
              </a:solidFill>
              <a:latin typeface="Crimson Pro Medium"/>
              <a:ea typeface="Crimson Pro Medium"/>
              <a:cs typeface="Crimson Pro Medium"/>
              <a:sym typeface="Crimson Pro Medium"/>
            </a:endParaRPr>
          </a:p>
        </p:txBody>
      </p:sp>
      <p:sp>
        <p:nvSpPr>
          <p:cNvPr id="269" name="Google Shape;269;p11"/>
          <p:cNvSpPr/>
          <p:nvPr/>
        </p:nvSpPr>
        <p:spPr>
          <a:xfrm>
            <a:off x="6398982" y="3429000"/>
            <a:ext cx="781550" cy="792600"/>
          </a:xfrm>
          <a:prstGeom prst="rightArrow">
            <a:avLst>
              <a:gd name="adj1" fmla="val 38626"/>
              <a:gd name="adj2" fmla="val 500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70" name="Google Shape;270;p11"/>
          <p:cNvSpPr/>
          <p:nvPr/>
        </p:nvSpPr>
        <p:spPr>
          <a:xfrm>
            <a:off x="3108500" y="3006469"/>
            <a:ext cx="1110900" cy="414300"/>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rimson Pro Medium"/>
                <a:ea typeface="Crimson Pro Medium"/>
                <a:cs typeface="Crimson Pro Medium"/>
                <a:sym typeface="Crimson Pro Medium"/>
              </a:rPr>
              <a:t>and/or</a:t>
            </a:r>
            <a:endParaRPr sz="1800" b="0" i="0" u="none" strike="noStrike" cap="none">
              <a:solidFill>
                <a:schemeClr val="lt1"/>
              </a:solidFill>
              <a:latin typeface="Crimson Pro Medium"/>
              <a:ea typeface="Crimson Pro Medium"/>
              <a:cs typeface="Crimson Pro Medium"/>
              <a:sym typeface="Crimson Pro Medium"/>
            </a:endParaRPr>
          </a:p>
        </p:txBody>
      </p:sp>
      <p:sp>
        <p:nvSpPr>
          <p:cNvPr id="271" name="Google Shape;271;p11"/>
          <p:cNvSpPr/>
          <p:nvPr/>
        </p:nvSpPr>
        <p:spPr>
          <a:xfrm>
            <a:off x="3108500" y="4760657"/>
            <a:ext cx="1110900" cy="414300"/>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rimson Pro Medium"/>
                <a:ea typeface="Crimson Pro Medium"/>
                <a:cs typeface="Crimson Pro Medium"/>
                <a:sym typeface="Crimson Pro Medium"/>
              </a:rPr>
              <a:t>and/or</a:t>
            </a:r>
            <a:endParaRPr sz="1800" b="0" i="0" u="none" strike="noStrike" cap="none">
              <a:solidFill>
                <a:schemeClr val="lt1"/>
              </a:solidFill>
              <a:latin typeface="Crimson Pro Medium"/>
              <a:ea typeface="Crimson Pro Medium"/>
              <a:cs typeface="Crimson Pro Medium"/>
              <a:sym typeface="Crimson Pr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315FC3D7-144C-78F7-8559-24E755B51B93}"/>
            </a:ext>
          </a:extLst>
        </p:cNvPr>
        <p:cNvGrpSpPr/>
        <p:nvPr/>
      </p:nvGrpSpPr>
      <p:grpSpPr>
        <a:xfrm>
          <a:off x="0" y="0"/>
          <a:ext cx="0" cy="0"/>
          <a:chOff x="0" y="0"/>
          <a:chExt cx="0" cy="0"/>
        </a:xfrm>
      </p:grpSpPr>
      <p:sp>
        <p:nvSpPr>
          <p:cNvPr id="333" name="Google Shape;333;p15">
            <a:extLst>
              <a:ext uri="{FF2B5EF4-FFF2-40B4-BE49-F238E27FC236}">
                <a16:creationId xmlns:a16="http://schemas.microsoft.com/office/drawing/2014/main" id="{1B0AE1D3-EDDD-848C-937B-E1F82DBF32E9}"/>
              </a:ext>
            </a:extLst>
          </p:cNvPr>
          <p:cNvSpPr txBox="1">
            <a:spLocks noGrp="1"/>
          </p:cNvSpPr>
          <p:nvPr>
            <p:ph type="title"/>
          </p:nvPr>
        </p:nvSpPr>
        <p:spPr>
          <a:xfrm>
            <a:off x="839788" y="457200"/>
            <a:ext cx="3932237" cy="1600200"/>
          </a:xfrm>
          <a:noFill/>
          <a:ln>
            <a:noFill/>
          </a:ln>
        </p:spPr>
        <p:txBody>
          <a:bodyPr spcFirstLastPara="1" wrap="square" lIns="91425" tIns="45700" rIns="91425" bIns="45700" anchor="ctr" anchorCtr="0">
            <a:normAutofit/>
          </a:bodyPr>
          <a:lstStyle/>
          <a:p>
            <a:pPr lvl="0"/>
            <a:r>
              <a:rPr lang="en-US" dirty="0"/>
              <a:t>Referral Letter for Suspected ILD</a:t>
            </a:r>
          </a:p>
        </p:txBody>
      </p:sp>
      <p:sp>
        <p:nvSpPr>
          <p:cNvPr id="334" name="Google Shape;334;p15">
            <a:extLst>
              <a:ext uri="{FF2B5EF4-FFF2-40B4-BE49-F238E27FC236}">
                <a16:creationId xmlns:a16="http://schemas.microsoft.com/office/drawing/2014/main" id="{6E892966-167C-BA86-3AA5-6847999A09DD}"/>
              </a:ext>
            </a:extLst>
          </p:cNvPr>
          <p:cNvSpPr txBox="1">
            <a:spLocks noGrp="1"/>
          </p:cNvSpPr>
          <p:nvPr>
            <p:ph type="body" idx="1"/>
          </p:nvPr>
        </p:nvSpPr>
        <p:spPr>
          <a:xfrm>
            <a:off x="839788" y="2057400"/>
            <a:ext cx="3932237" cy="3811588"/>
          </a:xfrm>
          <a:noFill/>
          <a:ln>
            <a:noFill/>
          </a:ln>
        </p:spPr>
        <p:txBody>
          <a:bodyPr spcFirstLastPara="1" wrap="square" lIns="91425" tIns="45700" rIns="91425" bIns="45700" anchor="t" anchorCtr="0">
            <a:normAutofit/>
          </a:bodyPr>
          <a:lstStyle/>
          <a:p>
            <a:pPr lvl="0">
              <a:lnSpc>
                <a:spcPct val="100000"/>
              </a:lnSpc>
              <a:spcBef>
                <a:spcPts val="0"/>
              </a:spcBef>
            </a:pPr>
            <a:r>
              <a:rPr lang="en-US" dirty="0"/>
              <a:t>To access the Referral Letter for Suspected</a:t>
            </a:r>
          </a:p>
          <a:p>
            <a:pPr lvl="0">
              <a:lnSpc>
                <a:spcPct val="100000"/>
              </a:lnSpc>
              <a:spcBef>
                <a:spcPts val="0"/>
              </a:spcBef>
            </a:pPr>
            <a:r>
              <a:rPr lang="en-US" dirty="0"/>
              <a:t>ILD</a:t>
            </a:r>
          </a:p>
          <a:p>
            <a:pPr marL="571500" lvl="0" indent="-342900">
              <a:lnSpc>
                <a:spcPct val="100000"/>
              </a:lnSpc>
              <a:spcBef>
                <a:spcPts val="0"/>
              </a:spcBef>
              <a:buFont typeface="+mj-lt"/>
              <a:buAutoNum type="arabicPeriod"/>
            </a:pPr>
            <a:r>
              <a:rPr lang="en-US" dirty="0"/>
              <a:t>Click </a:t>
            </a:r>
            <a:r>
              <a:rPr lang="en-US" dirty="0">
                <a:hlinkClick r:id="rId3"/>
              </a:rPr>
              <a:t>here</a:t>
            </a:r>
            <a:r>
              <a:rPr lang="en-US" dirty="0"/>
              <a:t> or,</a:t>
            </a:r>
          </a:p>
          <a:p>
            <a:pPr marL="571500" lvl="0" indent="-342900">
              <a:lnSpc>
                <a:spcPct val="100000"/>
              </a:lnSpc>
              <a:spcBef>
                <a:spcPts val="0"/>
              </a:spcBef>
              <a:buFont typeface="+mj-lt"/>
              <a:buAutoNum type="arabicPeriod"/>
            </a:pPr>
            <a:r>
              <a:rPr lang="en-US" dirty="0"/>
              <a:t>Scan the QR code below.</a:t>
            </a:r>
          </a:p>
        </p:txBody>
      </p:sp>
      <p:pic>
        <p:nvPicPr>
          <p:cNvPr id="8" name="Picture Placeholder 7">
            <a:extLst>
              <a:ext uri="{FF2B5EF4-FFF2-40B4-BE49-F238E27FC236}">
                <a16:creationId xmlns:a16="http://schemas.microsoft.com/office/drawing/2014/main" id="{B01F2F6D-0C78-6758-EAB3-D60263763C35}"/>
              </a:ext>
            </a:extLst>
          </p:cNvPr>
          <p:cNvPicPr>
            <a:picLocks noGrp="1" noChangeAspect="1"/>
          </p:cNvPicPr>
          <p:nvPr>
            <p:ph type="pic" idx="2"/>
          </p:nvPr>
        </p:nvPicPr>
        <p:blipFill>
          <a:blip r:embed="rId4"/>
          <a:srcRect l="2" t="-99" r="-60474" b="163"/>
          <a:stretch/>
        </p:blipFill>
        <p:spPr>
          <a:xfrm>
            <a:off x="5183188" y="987425"/>
            <a:ext cx="6172200" cy="4873625"/>
          </a:xfrm>
          <a:prstGeom prst="rect">
            <a:avLst/>
          </a:prstGeom>
          <a:effectLst>
            <a:outerShdw blurRad="50800" dist="139700" dir="18900000" algn="bl" rotWithShape="0">
              <a:prstClr val="black">
                <a:alpha val="40000"/>
              </a:prstClr>
            </a:outerShdw>
          </a:effectLst>
        </p:spPr>
      </p:pic>
      <p:pic>
        <p:nvPicPr>
          <p:cNvPr id="10" name="Picture 9">
            <a:extLst>
              <a:ext uri="{FF2B5EF4-FFF2-40B4-BE49-F238E27FC236}">
                <a16:creationId xmlns:a16="http://schemas.microsoft.com/office/drawing/2014/main" id="{D5172F40-19EF-102E-21FE-1EF6FCCAEF3A}"/>
              </a:ext>
            </a:extLst>
          </p:cNvPr>
          <p:cNvPicPr>
            <a:picLocks noChangeAspect="1"/>
          </p:cNvPicPr>
          <p:nvPr/>
        </p:nvPicPr>
        <p:blipFill>
          <a:blip r:embed="rId5"/>
          <a:stretch>
            <a:fillRect/>
          </a:stretch>
        </p:blipFill>
        <p:spPr>
          <a:xfrm>
            <a:off x="1450307" y="3424237"/>
            <a:ext cx="2175146" cy="2175146"/>
          </a:xfrm>
          <a:prstGeom prst="rect">
            <a:avLst/>
          </a:prstGeom>
          <a:effectLst>
            <a:outerShdw blurRad="50800" dist="139700" dir="18900000" algn="bl" rotWithShape="0">
              <a:prstClr val="black">
                <a:alpha val="40000"/>
              </a:prstClr>
            </a:outerShdw>
          </a:effectLst>
        </p:spPr>
      </p:pic>
    </p:spTree>
    <p:extLst>
      <p:ext uri="{BB962C8B-B14F-4D97-AF65-F5344CB8AC3E}">
        <p14:creationId xmlns:p14="http://schemas.microsoft.com/office/powerpoint/2010/main" val="185860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 name="Picture 1">
            <a:extLst>
              <a:ext uri="{FF2B5EF4-FFF2-40B4-BE49-F238E27FC236}">
                <a16:creationId xmlns:a16="http://schemas.microsoft.com/office/drawing/2014/main" id="{47CD2AA0-DB82-ACA7-9997-DA9596ED6971}"/>
              </a:ext>
            </a:extLst>
          </p:cNvPr>
          <p:cNvPicPr>
            <a:picLocks noChangeAspect="1"/>
          </p:cNvPicPr>
          <p:nvPr/>
        </p:nvPicPr>
        <p:blipFill>
          <a:blip r:embed="rId3"/>
          <a:stretch>
            <a:fillRect/>
          </a:stretch>
        </p:blipFill>
        <p:spPr>
          <a:xfrm>
            <a:off x="4702215" y="766846"/>
            <a:ext cx="4496088" cy="5700627"/>
          </a:xfrm>
          <a:prstGeom prst="rect">
            <a:avLst/>
          </a:prstGeom>
          <a:effectLst>
            <a:outerShdw blurRad="50800" dist="139700" dir="18900000" algn="bl" rotWithShape="0">
              <a:prstClr val="black">
                <a:alpha val="40000"/>
              </a:prstClr>
            </a:outerShdw>
          </a:effectLst>
        </p:spPr>
      </p:pic>
      <p:sp>
        <p:nvSpPr>
          <p:cNvPr id="286" name="Google Shape;286;p13"/>
          <p:cNvSpPr txBox="1">
            <a:spLocks noGrp="1"/>
          </p:cNvSpPr>
          <p:nvPr>
            <p:ph type="title" idx="4294967295"/>
          </p:nvPr>
        </p:nvSpPr>
        <p:spPr>
          <a:xfrm>
            <a:off x="468090" y="447675"/>
            <a:ext cx="3713163" cy="7921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2000" dirty="0"/>
              <a:t>Referral Letter for Suspected ILD</a:t>
            </a:r>
            <a:br>
              <a:rPr lang="en-US" sz="2400" dirty="0"/>
            </a:br>
            <a:r>
              <a:rPr lang="en-US" sz="1200" dirty="0"/>
              <a:t>Primary care physicians to use the Referral Letter for Suspected ILD to identify ILD risk and </a:t>
            </a:r>
            <a:r>
              <a:rPr lang="en-US" sz="1200" dirty="0">
                <a:highlight>
                  <a:schemeClr val="lt1"/>
                </a:highlight>
              </a:rPr>
              <a:t>expedite</a:t>
            </a:r>
            <a:r>
              <a:rPr lang="en-US" sz="1200" dirty="0"/>
              <a:t> referrals</a:t>
            </a:r>
            <a:endParaRPr sz="1600" dirty="0"/>
          </a:p>
        </p:txBody>
      </p:sp>
      <p:grpSp>
        <p:nvGrpSpPr>
          <p:cNvPr id="287" name="Google Shape;287;p13"/>
          <p:cNvGrpSpPr/>
          <p:nvPr/>
        </p:nvGrpSpPr>
        <p:grpSpPr>
          <a:xfrm>
            <a:off x="432898" y="4453273"/>
            <a:ext cx="4154677" cy="1428750"/>
            <a:chOff x="432898" y="4224673"/>
            <a:chExt cx="4154677" cy="1428750"/>
          </a:xfrm>
        </p:grpSpPr>
        <p:grpSp>
          <p:nvGrpSpPr>
            <p:cNvPr id="288" name="Google Shape;288;p13"/>
            <p:cNvGrpSpPr/>
            <p:nvPr/>
          </p:nvGrpSpPr>
          <p:grpSpPr>
            <a:xfrm>
              <a:off x="432898" y="4224673"/>
              <a:ext cx="3479195" cy="1428750"/>
              <a:chOff x="442523" y="4176549"/>
              <a:chExt cx="3479195" cy="1428750"/>
            </a:xfrm>
          </p:grpSpPr>
          <p:sp>
            <p:nvSpPr>
              <p:cNvPr id="289" name="Google Shape;289;p13"/>
              <p:cNvSpPr/>
              <p:nvPr/>
            </p:nvSpPr>
            <p:spPr>
              <a:xfrm>
                <a:off x="442523" y="4176549"/>
                <a:ext cx="3479195" cy="1428750"/>
              </a:xfrm>
              <a:prstGeom prst="roundRect">
                <a:avLst>
                  <a:gd name="adj" fmla="val 10049"/>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71100" tIns="71100" rIns="71100" bIns="432000" anchor="t"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200" b="0" i="0" u="none" strike="noStrike" cap="none">
                    <a:solidFill>
                      <a:schemeClr val="lt1"/>
                    </a:solidFill>
                    <a:latin typeface="Crimson Pro Medium"/>
                    <a:ea typeface="Crimson Pro Medium"/>
                    <a:cs typeface="Crimson Pro Medium"/>
                    <a:sym typeface="Crimson Pro Medium"/>
                  </a:rPr>
                  <a:t>2. Investigations</a:t>
                </a:r>
                <a:endParaRPr sz="1200" b="0" i="0" u="none" strike="noStrike" cap="none">
                  <a:solidFill>
                    <a:schemeClr val="lt1"/>
                  </a:solidFill>
                  <a:latin typeface="Crimson Pro Medium"/>
                  <a:ea typeface="Crimson Pro Medium"/>
                  <a:cs typeface="Crimson Pro Medium"/>
                  <a:sym typeface="Crimson Pro Medium"/>
                </a:endParaRPr>
              </a:p>
            </p:txBody>
          </p:sp>
          <p:sp>
            <p:nvSpPr>
              <p:cNvPr id="290" name="Google Shape;290;p13"/>
              <p:cNvSpPr/>
              <p:nvPr/>
            </p:nvSpPr>
            <p:spPr>
              <a:xfrm>
                <a:off x="530552" y="4471194"/>
                <a:ext cx="3223300" cy="985281"/>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5550" tIns="6350" rIns="35550" bIns="6350" anchor="ctr" anchorCtr="0">
                <a:noAutofit/>
              </a:bodyPr>
              <a:lstStyle/>
              <a:p>
                <a:pPr marL="228600" marR="0" lvl="0" indent="-228600" algn="l" rtl="0">
                  <a:lnSpc>
                    <a:spcPct val="100000"/>
                  </a:lnSpc>
                  <a:spcBef>
                    <a:spcPts val="0"/>
                  </a:spcBef>
                  <a:spcAft>
                    <a:spcPts val="0"/>
                  </a:spcAft>
                  <a:buClr>
                    <a:schemeClr val="dk1"/>
                  </a:buClr>
                  <a:buSzPts val="1200"/>
                  <a:buFont typeface="Crimson Pro Medium"/>
                  <a:buAutoNum type="arabicPeriod"/>
                </a:pPr>
                <a:r>
                  <a:rPr lang="en-US" sz="1200" b="0" i="0" u="none" strike="noStrike" cap="none">
                    <a:solidFill>
                      <a:schemeClr val="dk1"/>
                    </a:solidFill>
                    <a:latin typeface="Crimson Pro Medium"/>
                    <a:ea typeface="Crimson Pro Medium"/>
                    <a:cs typeface="Crimson Pro Medium"/>
                    <a:sym typeface="Crimson Pro Medium"/>
                  </a:rPr>
                  <a:t>Include available test results such as chest radiographs, lung function tests, autoimmune markers while highlighting any abnormalities.</a:t>
                </a:r>
                <a:endParaRPr sz="1200" b="0" i="0" u="none" strike="noStrike" cap="none">
                  <a:solidFill>
                    <a:schemeClr val="dk1"/>
                  </a:solidFill>
                  <a:latin typeface="Crimson Pro Medium"/>
                  <a:ea typeface="Crimson Pro Medium"/>
                  <a:cs typeface="Crimson Pro Medium"/>
                  <a:sym typeface="Crimson Pro Medium"/>
                </a:endParaRPr>
              </a:p>
            </p:txBody>
          </p:sp>
        </p:grpSp>
        <p:sp>
          <p:nvSpPr>
            <p:cNvPr id="291" name="Google Shape;291;p13"/>
            <p:cNvSpPr/>
            <p:nvPr/>
          </p:nvSpPr>
          <p:spPr>
            <a:xfrm>
              <a:off x="4369775" y="4370051"/>
              <a:ext cx="217800" cy="669000"/>
            </a:xfrm>
            <a:prstGeom prst="leftBrace">
              <a:avLst>
                <a:gd name="adj1" fmla="val 0"/>
                <a:gd name="adj2" fmla="val 50000"/>
              </a:avLst>
            </a:prstGeom>
            <a:noFill/>
            <a:ln w="19050" cap="flat" cmpd="sng">
              <a:solidFill>
                <a:srgbClr val="EB79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rimson Pro Medium"/>
                <a:ea typeface="Crimson Pro Medium"/>
                <a:cs typeface="Crimson Pro Medium"/>
                <a:sym typeface="Crimson Pro Medium"/>
              </a:endParaRPr>
            </a:p>
          </p:txBody>
        </p:sp>
      </p:grpSp>
      <p:grpSp>
        <p:nvGrpSpPr>
          <p:cNvPr id="292" name="Google Shape;292;p13"/>
          <p:cNvGrpSpPr/>
          <p:nvPr/>
        </p:nvGrpSpPr>
        <p:grpSpPr>
          <a:xfrm>
            <a:off x="442523" y="1763857"/>
            <a:ext cx="4221552" cy="2727242"/>
            <a:chOff x="442523" y="1535257"/>
            <a:chExt cx="4221552" cy="2727242"/>
          </a:xfrm>
        </p:grpSpPr>
        <p:sp>
          <p:nvSpPr>
            <p:cNvPr id="293" name="Google Shape;293;p13"/>
            <p:cNvSpPr/>
            <p:nvPr/>
          </p:nvSpPr>
          <p:spPr>
            <a:xfrm>
              <a:off x="442523" y="1535257"/>
              <a:ext cx="3426905" cy="2584355"/>
            </a:xfrm>
            <a:prstGeom prst="roundRect">
              <a:avLst>
                <a:gd name="adj" fmla="val 9895"/>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71100" tIns="72000" rIns="71100" bIns="850500" anchor="t"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200" b="0" i="0" u="none" strike="noStrike" cap="none">
                  <a:solidFill>
                    <a:schemeClr val="lt1"/>
                  </a:solidFill>
                  <a:latin typeface="Crimson Pro Medium"/>
                  <a:ea typeface="Crimson Pro Medium"/>
                  <a:cs typeface="Crimson Pro Medium"/>
                  <a:sym typeface="Crimson Pro Medium"/>
                </a:rPr>
                <a:t>1. Patient History and Symptoms</a:t>
              </a:r>
              <a:endParaRPr sz="1200" b="0" i="0" u="none" strike="noStrike" cap="none">
                <a:solidFill>
                  <a:schemeClr val="lt1"/>
                </a:solidFill>
                <a:latin typeface="Crimson Pro Medium"/>
                <a:ea typeface="Crimson Pro Medium"/>
                <a:cs typeface="Crimson Pro Medium"/>
                <a:sym typeface="Crimson Pro Medium"/>
              </a:endParaRPr>
            </a:p>
          </p:txBody>
        </p:sp>
        <p:sp>
          <p:nvSpPr>
            <p:cNvPr id="294" name="Google Shape;294;p13"/>
            <p:cNvSpPr/>
            <p:nvPr/>
          </p:nvSpPr>
          <p:spPr>
            <a:xfrm>
              <a:off x="530552" y="1870546"/>
              <a:ext cx="3223300" cy="209489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5550" tIns="6350" rIns="35550" bIns="6350" anchor="ctr" anchorCtr="0">
              <a:noAutofit/>
            </a:bodyPr>
            <a:lstStyle/>
            <a:p>
              <a:pPr marL="228600" marR="0" lvl="0" indent="-228600" algn="l" rtl="0">
                <a:lnSpc>
                  <a:spcPct val="100000"/>
                </a:lnSpc>
                <a:spcBef>
                  <a:spcPts val="0"/>
                </a:spcBef>
                <a:spcAft>
                  <a:spcPts val="0"/>
                </a:spcAft>
                <a:buClr>
                  <a:schemeClr val="dk1"/>
                </a:buClr>
                <a:buSzPts val="1200"/>
                <a:buFont typeface="Crimson Pro"/>
                <a:buAutoNum type="arabicPeriod"/>
              </a:pPr>
              <a:r>
                <a:rPr lang="en-US" sz="1200" b="1" i="0" u="none" strike="noStrike" cap="none">
                  <a:solidFill>
                    <a:schemeClr val="dk1"/>
                  </a:solidFill>
                  <a:latin typeface="Crimson Pro Medium"/>
                  <a:ea typeface="Crimson Pro Medium"/>
                  <a:cs typeface="Crimson Pro Medium"/>
                  <a:sym typeface="Crimson Pro Medium"/>
                </a:rPr>
                <a:t>Patient History and Symptoms: </a:t>
              </a:r>
              <a:r>
                <a:rPr lang="en-US" sz="1200" b="0" i="0" u="none" strike="noStrike" cap="none">
                  <a:solidFill>
                    <a:schemeClr val="dk1"/>
                  </a:solidFill>
                  <a:latin typeface="Crimson Pro Medium"/>
                  <a:ea typeface="Crimson Pro Medium"/>
                  <a:cs typeface="Crimson Pro Medium"/>
                  <a:sym typeface="Crimson Pro Medium"/>
                </a:rPr>
                <a:t>Document key symptoms suggestive of ILD (e.g., shortness of breath, dry cough, fatigue) along with relevant occupational, environmental, and medical histories, including smoking and medication usage.</a:t>
              </a:r>
              <a:endParaRPr sz="1400" b="0" i="0" u="none" strike="noStrike" cap="none">
                <a:solidFill>
                  <a:srgbClr val="000000"/>
                </a:solidFill>
                <a:latin typeface="Crimson Pro Medium"/>
                <a:ea typeface="Crimson Pro Medium"/>
                <a:cs typeface="Crimson Pro Medium"/>
                <a:sym typeface="Crimson Pro Medium"/>
              </a:endParaRPr>
            </a:p>
            <a:p>
              <a:pPr marL="228600" marR="0" lvl="0" indent="-228600" algn="l" rtl="0">
                <a:lnSpc>
                  <a:spcPct val="100000"/>
                </a:lnSpc>
                <a:spcBef>
                  <a:spcPts val="0"/>
                </a:spcBef>
                <a:spcAft>
                  <a:spcPts val="0"/>
                </a:spcAft>
                <a:buClr>
                  <a:schemeClr val="dk1"/>
                </a:buClr>
                <a:buSzPts val="1200"/>
                <a:buFont typeface="Crimson Pro"/>
                <a:buAutoNum type="arabicPeriod"/>
              </a:pPr>
              <a:r>
                <a:rPr lang="en-US" sz="1200" b="1" i="0" u="none" strike="noStrike" cap="none">
                  <a:solidFill>
                    <a:schemeClr val="dk1"/>
                  </a:solidFill>
                  <a:latin typeface="Crimson Pro Medium"/>
                  <a:ea typeface="Crimson Pro Medium"/>
                  <a:cs typeface="Crimson Pro Medium"/>
                  <a:sym typeface="Crimson Pro Medium"/>
                </a:rPr>
                <a:t>Physical Examination:</a:t>
              </a:r>
              <a:r>
                <a:rPr lang="en-US" sz="1200" b="0" i="0" u="none" strike="noStrike" cap="none">
                  <a:solidFill>
                    <a:schemeClr val="dk1"/>
                  </a:solidFill>
                  <a:latin typeface="Crimson Pro Medium"/>
                  <a:ea typeface="Crimson Pro Medium"/>
                  <a:cs typeface="Crimson Pro Medium"/>
                  <a:sym typeface="Crimson Pro Medium"/>
                </a:rPr>
                <a:t> Record vital signs, physical findings (e.g., finger clubbing, bilateral fine basal crepitations), and any other notable observations.</a:t>
              </a:r>
              <a:endParaRPr sz="1200" b="0" i="0" u="none" strike="noStrike" cap="none">
                <a:solidFill>
                  <a:schemeClr val="dk1"/>
                </a:solidFill>
                <a:latin typeface="Crimson Pro Medium"/>
                <a:ea typeface="Crimson Pro Medium"/>
                <a:cs typeface="Crimson Pro Medium"/>
                <a:sym typeface="Crimson Pro Medium"/>
              </a:endParaRPr>
            </a:p>
          </p:txBody>
        </p:sp>
        <p:sp>
          <p:nvSpPr>
            <p:cNvPr id="295" name="Google Shape;295;p13"/>
            <p:cNvSpPr/>
            <p:nvPr/>
          </p:nvSpPr>
          <p:spPr>
            <a:xfrm>
              <a:off x="4232375" y="1620099"/>
              <a:ext cx="431700" cy="2642400"/>
            </a:xfrm>
            <a:prstGeom prst="leftBrace">
              <a:avLst>
                <a:gd name="adj1" fmla="val 8333"/>
                <a:gd name="adj2" fmla="val 50000"/>
              </a:avLst>
            </a:prstGeom>
            <a:noFill/>
            <a:ln w="19050" cap="flat" cmpd="sng">
              <a:solidFill>
                <a:srgbClr val="EB79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rimson Pro Medium"/>
                <a:ea typeface="Crimson Pro Medium"/>
                <a:cs typeface="Crimson Pro Medium"/>
                <a:sym typeface="Crimson Pro Medium"/>
              </a:endParaRPr>
            </a:p>
          </p:txBody>
        </p:sp>
      </p:grpSp>
      <p:sp>
        <p:nvSpPr>
          <p:cNvPr id="296" name="Google Shape;296;p13"/>
          <p:cNvSpPr/>
          <p:nvPr/>
        </p:nvSpPr>
        <p:spPr>
          <a:xfrm>
            <a:off x="4998750" y="1530450"/>
            <a:ext cx="3998400" cy="233400"/>
          </a:xfrm>
          <a:prstGeom prst="rect">
            <a:avLst/>
          </a:prstGeom>
          <a:solidFill>
            <a:schemeClr val="accent4">
              <a:alpha val="2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rimson Pro Medium"/>
              <a:ea typeface="Crimson Pro Medium"/>
              <a:cs typeface="Crimson Pro Medium"/>
              <a:sym typeface="Crimson Pro Medium"/>
            </a:endParaRPr>
          </a:p>
        </p:txBody>
      </p:sp>
      <p:grpSp>
        <p:nvGrpSpPr>
          <p:cNvPr id="297" name="Google Shape;297;p13"/>
          <p:cNvGrpSpPr/>
          <p:nvPr/>
        </p:nvGrpSpPr>
        <p:grpSpPr>
          <a:xfrm>
            <a:off x="9421407" y="2502485"/>
            <a:ext cx="2589480" cy="2047861"/>
            <a:chOff x="9421407" y="1157352"/>
            <a:chExt cx="2589480" cy="2047861"/>
          </a:xfrm>
        </p:grpSpPr>
        <p:sp>
          <p:nvSpPr>
            <p:cNvPr id="298" name="Google Shape;298;p13"/>
            <p:cNvSpPr/>
            <p:nvPr/>
          </p:nvSpPr>
          <p:spPr>
            <a:xfrm>
              <a:off x="9421407" y="1157352"/>
              <a:ext cx="2589480" cy="2047861"/>
            </a:xfrm>
            <a:prstGeom prst="roundRect">
              <a:avLst>
                <a:gd name="adj" fmla="val 1200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71100" tIns="71100" rIns="71100" bIns="430275" anchor="t"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200" b="0" i="0" u="none" strike="noStrike" cap="none">
                  <a:solidFill>
                    <a:schemeClr val="lt1"/>
                  </a:solidFill>
                  <a:latin typeface="Crimson Pro Medium"/>
                  <a:ea typeface="Crimson Pro Medium"/>
                  <a:cs typeface="Crimson Pro Medium"/>
                  <a:sym typeface="Crimson Pro Medium"/>
                </a:rPr>
                <a:t>3. Provide Clear Referral Pathways</a:t>
              </a:r>
              <a:endParaRPr sz="1200" b="0" i="0" u="none" strike="noStrike" cap="none">
                <a:solidFill>
                  <a:schemeClr val="lt1"/>
                </a:solidFill>
                <a:latin typeface="Crimson Pro Medium"/>
                <a:ea typeface="Crimson Pro Medium"/>
                <a:cs typeface="Crimson Pro Medium"/>
                <a:sym typeface="Crimson Pro Medium"/>
              </a:endParaRPr>
            </a:p>
          </p:txBody>
        </p:sp>
        <p:sp>
          <p:nvSpPr>
            <p:cNvPr id="299" name="Google Shape;299;p13"/>
            <p:cNvSpPr/>
            <p:nvPr/>
          </p:nvSpPr>
          <p:spPr>
            <a:xfrm>
              <a:off x="9514840" y="1620112"/>
              <a:ext cx="2353615" cy="142147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5550" tIns="6350" rIns="35550" bIns="6350" anchor="ctr" anchorCtr="0">
              <a:noAutofit/>
            </a:bodyPr>
            <a:lstStyle/>
            <a:p>
              <a:pPr marL="228600" marR="0" lvl="0" indent="-228600" algn="l" rtl="0">
                <a:lnSpc>
                  <a:spcPct val="100000"/>
                </a:lnSpc>
                <a:spcBef>
                  <a:spcPts val="0"/>
                </a:spcBef>
                <a:spcAft>
                  <a:spcPts val="0"/>
                </a:spcAft>
                <a:buClr>
                  <a:schemeClr val="dk1"/>
                </a:buClr>
                <a:buSzPts val="1200"/>
                <a:buFont typeface="Crimson Pro Medium"/>
                <a:buAutoNum type="arabicPeriod"/>
              </a:pPr>
              <a:r>
                <a:rPr lang="en-US" sz="1200" b="0" i="0" u="none" strike="noStrike" cap="none">
                  <a:solidFill>
                    <a:schemeClr val="dk1"/>
                  </a:solidFill>
                  <a:latin typeface="Crimson Pro Medium"/>
                  <a:ea typeface="Crimson Pro Medium"/>
                  <a:cs typeface="Crimson Pro Medium"/>
                  <a:sym typeface="Crimson Pro Medium"/>
                </a:rPr>
                <a:t>Complete the referral letter with patient details, attach all relevant reports, and guide the patient to bring necessary documents to the specialist appointment</a:t>
              </a:r>
              <a:endParaRPr sz="1200" b="0" i="0" u="none" strike="noStrike" cap="none">
                <a:solidFill>
                  <a:schemeClr val="dk1"/>
                </a:solidFill>
                <a:latin typeface="Crimson Pro Medium"/>
                <a:ea typeface="Crimson Pro Medium"/>
                <a:cs typeface="Crimson Pro Medium"/>
                <a:sym typeface="Crimson Pro Medium"/>
              </a:endParaRPr>
            </a:p>
          </p:txBody>
        </p:sp>
      </p:grpSp>
      <p:sp>
        <p:nvSpPr>
          <p:cNvPr id="300" name="Google Shape;300;p13"/>
          <p:cNvSpPr/>
          <p:nvPr/>
        </p:nvSpPr>
        <p:spPr>
          <a:xfrm>
            <a:off x="4976667" y="5230867"/>
            <a:ext cx="3904500" cy="233400"/>
          </a:xfrm>
          <a:prstGeom prst="rect">
            <a:avLst/>
          </a:prstGeom>
          <a:solidFill>
            <a:schemeClr val="accent4">
              <a:alpha val="2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rimson Pro Medium"/>
              <a:ea typeface="Crimson Pro Medium"/>
              <a:cs typeface="Crimson Pro Medium"/>
              <a:sym typeface="Crimson Pro Medium"/>
            </a:endParaRPr>
          </a:p>
        </p:txBody>
      </p:sp>
      <p:sp>
        <p:nvSpPr>
          <p:cNvPr id="301" name="Google Shape;301;p13"/>
          <p:cNvSpPr/>
          <p:nvPr/>
        </p:nvSpPr>
        <p:spPr>
          <a:xfrm>
            <a:off x="5481764" y="5582653"/>
            <a:ext cx="2131819" cy="599322"/>
          </a:xfrm>
          <a:prstGeom prst="rect">
            <a:avLst/>
          </a:prstGeom>
          <a:solidFill>
            <a:schemeClr val="accent4">
              <a:alpha val="2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rimson Pro Medium"/>
              <a:ea typeface="Crimson Pro Medium"/>
              <a:cs typeface="Crimson Pro Medium"/>
              <a:sym typeface="Crimson Pro Medium"/>
            </a:endParaRPr>
          </a:p>
        </p:txBody>
      </p:sp>
      <p:cxnSp>
        <p:nvCxnSpPr>
          <p:cNvPr id="302" name="Google Shape;302;p13"/>
          <p:cNvCxnSpPr>
            <a:stCxn id="298" idx="0"/>
            <a:endCxn id="296" idx="3"/>
          </p:cNvCxnSpPr>
          <p:nvPr/>
        </p:nvCxnSpPr>
        <p:spPr>
          <a:xfrm rot="5400000" flipH="1">
            <a:off x="9428997" y="1215335"/>
            <a:ext cx="855300" cy="1719000"/>
          </a:xfrm>
          <a:prstGeom prst="bentConnector2">
            <a:avLst/>
          </a:prstGeom>
          <a:noFill/>
          <a:ln w="9525" cap="flat" cmpd="sng">
            <a:solidFill>
              <a:srgbClr val="3E6EC2"/>
            </a:solidFill>
            <a:prstDash val="solid"/>
            <a:round/>
            <a:headEnd type="none" w="sm" len="sm"/>
            <a:tailEnd type="triangle" w="med" len="med"/>
          </a:ln>
        </p:spPr>
      </p:cxnSp>
      <p:cxnSp>
        <p:nvCxnSpPr>
          <p:cNvPr id="303" name="Google Shape;303;p13"/>
          <p:cNvCxnSpPr>
            <a:stCxn id="298" idx="2"/>
            <a:endCxn id="300" idx="3"/>
          </p:cNvCxnSpPr>
          <p:nvPr/>
        </p:nvCxnSpPr>
        <p:spPr>
          <a:xfrm rot="5400000">
            <a:off x="9400047" y="4031346"/>
            <a:ext cx="797100" cy="1835100"/>
          </a:xfrm>
          <a:prstGeom prst="bentConnector2">
            <a:avLst/>
          </a:prstGeom>
          <a:noFill/>
          <a:ln w="9525" cap="flat" cmpd="sng">
            <a:solidFill>
              <a:srgbClr val="3E6EC2"/>
            </a:solidFill>
            <a:prstDash val="solid"/>
            <a:round/>
            <a:headEnd type="none" w="sm" len="sm"/>
            <a:tailEnd type="triangle" w="med" len="med"/>
          </a:ln>
        </p:spPr>
      </p:cxnSp>
      <p:cxnSp>
        <p:nvCxnSpPr>
          <p:cNvPr id="304" name="Google Shape;304;p13"/>
          <p:cNvCxnSpPr>
            <a:stCxn id="298" idx="2"/>
            <a:endCxn id="301" idx="3"/>
          </p:cNvCxnSpPr>
          <p:nvPr/>
        </p:nvCxnSpPr>
        <p:spPr>
          <a:xfrm rot="5400000">
            <a:off x="8498847" y="3665046"/>
            <a:ext cx="1332000" cy="3102600"/>
          </a:xfrm>
          <a:prstGeom prst="bentConnector2">
            <a:avLst/>
          </a:prstGeom>
          <a:noFill/>
          <a:ln w="9525" cap="flat" cmpd="sng">
            <a:solidFill>
              <a:srgbClr val="3E6EC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2"/>
                                        </p:tgtEl>
                                        <p:attrNameLst>
                                          <p:attrName>style.visibility</p:attrName>
                                        </p:attrNameLst>
                                      </p:cBhvr>
                                      <p:to>
                                        <p:strVal val="visible"/>
                                      </p:to>
                                    </p:set>
                                    <p:animEffect transition="in" filter="fade">
                                      <p:cBhvr>
                                        <p:cTn id="17" dur="1000"/>
                                        <p:tgtEl>
                                          <p:spTgt spid="302"/>
                                        </p:tgtEl>
                                      </p:cBhvr>
                                    </p:animEffect>
                                  </p:childTnLst>
                                </p:cTn>
                              </p:par>
                              <p:par>
                                <p:cTn id="18" presetID="10" presetClass="entr" presetSubtype="0" fill="hold" nodeType="withEffect">
                                  <p:stCondLst>
                                    <p:cond delay="0"/>
                                  </p:stCondLst>
                                  <p:childTnLst>
                                    <p:set>
                                      <p:cBhvr>
                                        <p:cTn id="19" dur="1" fill="hold">
                                          <p:stCondLst>
                                            <p:cond delay="0"/>
                                          </p:stCondLst>
                                        </p:cTn>
                                        <p:tgtEl>
                                          <p:spTgt spid="296"/>
                                        </p:tgtEl>
                                        <p:attrNameLst>
                                          <p:attrName>style.visibility</p:attrName>
                                        </p:attrNameLst>
                                      </p:cBhvr>
                                      <p:to>
                                        <p:strVal val="visible"/>
                                      </p:to>
                                    </p:set>
                                    <p:animEffect transition="in" filter="fade">
                                      <p:cBhvr>
                                        <p:cTn id="20" dur="1000"/>
                                        <p:tgtEl>
                                          <p:spTgt spid="296"/>
                                        </p:tgtEl>
                                      </p:cBhvr>
                                    </p:animEffect>
                                  </p:childTnLst>
                                </p:cTn>
                              </p:par>
                              <p:par>
                                <p:cTn id="21" presetID="10" presetClass="entr" presetSubtype="0" fill="hold" nodeType="withEffect">
                                  <p:stCondLst>
                                    <p:cond delay="0"/>
                                  </p:stCondLst>
                                  <p:childTnLst>
                                    <p:set>
                                      <p:cBhvr>
                                        <p:cTn id="22" dur="1" fill="hold">
                                          <p:stCondLst>
                                            <p:cond delay="0"/>
                                          </p:stCondLst>
                                        </p:cTn>
                                        <p:tgtEl>
                                          <p:spTgt spid="303"/>
                                        </p:tgtEl>
                                        <p:attrNameLst>
                                          <p:attrName>style.visibility</p:attrName>
                                        </p:attrNameLst>
                                      </p:cBhvr>
                                      <p:to>
                                        <p:strVal val="visible"/>
                                      </p:to>
                                    </p:set>
                                    <p:animEffect transition="in" filter="fade">
                                      <p:cBhvr>
                                        <p:cTn id="23" dur="1000"/>
                                        <p:tgtEl>
                                          <p:spTgt spid="303"/>
                                        </p:tgtEl>
                                      </p:cBhvr>
                                    </p:animEffect>
                                  </p:childTnLst>
                                </p:cTn>
                              </p:par>
                              <p:par>
                                <p:cTn id="24" presetID="10" presetClass="entr" presetSubtype="0" fill="hold" nodeType="withEffect">
                                  <p:stCondLst>
                                    <p:cond delay="0"/>
                                  </p:stCondLst>
                                  <p:childTnLst>
                                    <p:set>
                                      <p:cBhvr>
                                        <p:cTn id="25" dur="1" fill="hold">
                                          <p:stCondLst>
                                            <p:cond delay="0"/>
                                          </p:stCondLst>
                                        </p:cTn>
                                        <p:tgtEl>
                                          <p:spTgt spid="300"/>
                                        </p:tgtEl>
                                        <p:attrNameLst>
                                          <p:attrName>style.visibility</p:attrName>
                                        </p:attrNameLst>
                                      </p:cBhvr>
                                      <p:to>
                                        <p:strVal val="visible"/>
                                      </p:to>
                                    </p:set>
                                    <p:animEffect transition="in" filter="fade">
                                      <p:cBhvr>
                                        <p:cTn id="26" dur="1000"/>
                                        <p:tgtEl>
                                          <p:spTgt spid="300"/>
                                        </p:tgtEl>
                                      </p:cBhvr>
                                    </p:animEffect>
                                  </p:childTnLst>
                                </p:cTn>
                              </p:par>
                              <p:par>
                                <p:cTn id="27" presetID="10" presetClass="entr" presetSubtype="0" fill="hold" nodeType="withEffect">
                                  <p:stCondLst>
                                    <p:cond delay="0"/>
                                  </p:stCondLst>
                                  <p:childTnLst>
                                    <p:set>
                                      <p:cBhvr>
                                        <p:cTn id="28" dur="1" fill="hold">
                                          <p:stCondLst>
                                            <p:cond delay="0"/>
                                          </p:stCondLst>
                                        </p:cTn>
                                        <p:tgtEl>
                                          <p:spTgt spid="304"/>
                                        </p:tgtEl>
                                        <p:attrNameLst>
                                          <p:attrName>style.visibility</p:attrName>
                                        </p:attrNameLst>
                                      </p:cBhvr>
                                      <p:to>
                                        <p:strVal val="visible"/>
                                      </p:to>
                                    </p:set>
                                    <p:animEffect transition="in" filter="fade">
                                      <p:cBhvr>
                                        <p:cTn id="29" dur="1000"/>
                                        <p:tgtEl>
                                          <p:spTgt spid="304"/>
                                        </p:tgtEl>
                                      </p:cBhvr>
                                    </p:animEffect>
                                  </p:childTnLst>
                                </p:cTn>
                              </p:par>
                              <p:par>
                                <p:cTn id="30" presetID="10" presetClass="entr" presetSubtype="0"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Effect transition="in" filter="fade">
                                      <p:cBhvr>
                                        <p:cTn id="32"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4"/>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990"/>
              <a:buFont typeface="Arial"/>
              <a:buNone/>
            </a:pPr>
            <a:r>
              <a:rPr lang="en-US" sz="2400">
                <a:latin typeface="Crimson Pro Medium"/>
                <a:ea typeface="Crimson Pro Medium"/>
                <a:cs typeface="Crimson Pro Medium"/>
                <a:sym typeface="Crimson Pro Medium"/>
              </a:rPr>
              <a:t>A.C.T.I.O.N.: A Step-by-Step Guide to Use the </a:t>
            </a:r>
            <a:r>
              <a:rPr lang="en-US" sz="2400"/>
              <a:t>Referral Letter for Suspected ILD</a:t>
            </a:r>
            <a:endParaRPr sz="2580">
              <a:latin typeface="Crimson Pro Medium"/>
              <a:ea typeface="Crimson Pro Medium"/>
              <a:cs typeface="Crimson Pro Medium"/>
              <a:sym typeface="Crimson Pro Medium"/>
            </a:endParaRPr>
          </a:p>
        </p:txBody>
      </p:sp>
      <p:sp>
        <p:nvSpPr>
          <p:cNvPr id="310" name="Google Shape;310;p14"/>
          <p:cNvSpPr/>
          <p:nvPr/>
        </p:nvSpPr>
        <p:spPr>
          <a:xfrm>
            <a:off x="4234540" y="1604824"/>
            <a:ext cx="6053129" cy="639348"/>
          </a:xfrm>
          <a:custGeom>
            <a:avLst/>
            <a:gdLst/>
            <a:ahLst/>
            <a:cxnLst/>
            <a:rect l="l" t="t" r="r" b="b"/>
            <a:pathLst>
              <a:path w="635666" h="6729984" extrusionOk="0">
                <a:moveTo>
                  <a:pt x="635666" y="1121685"/>
                </a:moveTo>
                <a:lnTo>
                  <a:pt x="635666" y="5608299"/>
                </a:lnTo>
                <a:cubicBezTo>
                  <a:pt x="635666" y="6227782"/>
                  <a:pt x="631186" y="6729979"/>
                  <a:pt x="625659" y="6729979"/>
                </a:cubicBezTo>
                <a:lnTo>
                  <a:pt x="0" y="6729979"/>
                </a:lnTo>
                <a:lnTo>
                  <a:pt x="0" y="6729979"/>
                </a:lnTo>
                <a:lnTo>
                  <a:pt x="0" y="5"/>
                </a:lnTo>
                <a:lnTo>
                  <a:pt x="0" y="5"/>
                </a:lnTo>
                <a:lnTo>
                  <a:pt x="625659" y="5"/>
                </a:lnTo>
                <a:cubicBezTo>
                  <a:pt x="631186" y="5"/>
                  <a:pt x="635666" y="502202"/>
                  <a:pt x="635666" y="1121685"/>
                </a:cubicBezTo>
                <a:close/>
              </a:path>
            </a:pathLst>
          </a:custGeom>
          <a:solidFill>
            <a:schemeClr val="lt1">
              <a:alpha val="87058"/>
            </a:schemeClr>
          </a:solidFill>
          <a:ln w="12700" cap="flat" cmpd="sng">
            <a:solidFill>
              <a:schemeClr val="accent1">
                <a:alpha val="87058"/>
              </a:schemeClr>
            </a:solidFill>
            <a:prstDash val="solid"/>
            <a:miter lim="800000"/>
            <a:headEnd type="none" w="sm" len="sm"/>
            <a:tailEnd type="none" w="sm" len="sm"/>
          </a:ln>
        </p:spPr>
        <p:txBody>
          <a:bodyPr spcFirstLastPara="1" wrap="square" lIns="137150" tIns="51975" rIns="72925" bIns="51975" anchor="ctr" anchorCtr="0">
            <a:noAutofit/>
          </a:bodyPr>
          <a:lstStyle/>
          <a:p>
            <a:pPr marL="228600" marR="0" lvl="1" indent="-228600" algn="l" rtl="0">
              <a:lnSpc>
                <a:spcPct val="90000"/>
              </a:lnSpc>
              <a:spcBef>
                <a:spcPts val="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Identify symptoms (e.g., progressive dyspnea, chronic cough).</a:t>
            </a:r>
            <a:endParaRPr sz="1400" b="0" i="0" u="none" strike="noStrike" cap="none">
              <a:solidFill>
                <a:schemeClr val="dk1"/>
              </a:solidFill>
              <a:latin typeface="Crimson Pro Medium"/>
              <a:ea typeface="Crimson Pro Medium"/>
              <a:cs typeface="Crimson Pro Medium"/>
              <a:sym typeface="Crimson Pro Medium"/>
            </a:endParaRPr>
          </a:p>
          <a:p>
            <a:pPr marL="228600" marR="0" lvl="1" indent="-228600" algn="l" rtl="0">
              <a:lnSpc>
                <a:spcPct val="90000"/>
              </a:lnSpc>
              <a:spcBef>
                <a:spcPts val="21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Review patient history, lifestyle, and risk factors relevant to the condition.</a:t>
            </a:r>
            <a:endParaRPr sz="1400" b="0" i="0" u="none" strike="noStrike" cap="none">
              <a:solidFill>
                <a:schemeClr val="dk1"/>
              </a:solidFill>
              <a:latin typeface="Crimson Pro Medium"/>
              <a:ea typeface="Crimson Pro Medium"/>
              <a:cs typeface="Crimson Pro Medium"/>
              <a:sym typeface="Crimson Pro Medium"/>
            </a:endParaRPr>
          </a:p>
        </p:txBody>
      </p:sp>
      <p:sp>
        <p:nvSpPr>
          <p:cNvPr id="311" name="Google Shape;311;p14"/>
          <p:cNvSpPr/>
          <p:nvPr/>
        </p:nvSpPr>
        <p:spPr>
          <a:xfrm>
            <a:off x="1752600" y="1525364"/>
            <a:ext cx="2481940" cy="794583"/>
          </a:xfrm>
          <a:custGeom>
            <a:avLst/>
            <a:gdLst/>
            <a:ahLst/>
            <a:cxnLst/>
            <a:rect l="l" t="t" r="r" b="b"/>
            <a:pathLst>
              <a:path w="3007066" h="794583" extrusionOk="0">
                <a:moveTo>
                  <a:pt x="0" y="132433"/>
                </a:moveTo>
                <a:cubicBezTo>
                  <a:pt x="0" y="59292"/>
                  <a:pt x="59292" y="0"/>
                  <a:pt x="132433" y="0"/>
                </a:cubicBezTo>
                <a:lnTo>
                  <a:pt x="2874633" y="0"/>
                </a:lnTo>
                <a:cubicBezTo>
                  <a:pt x="2947774" y="0"/>
                  <a:pt x="3007066" y="59292"/>
                  <a:pt x="3007066" y="132433"/>
                </a:cubicBezTo>
                <a:lnTo>
                  <a:pt x="3007066" y="662150"/>
                </a:lnTo>
                <a:cubicBezTo>
                  <a:pt x="3007066" y="735291"/>
                  <a:pt x="2947774" y="794583"/>
                  <a:pt x="2874633" y="794583"/>
                </a:cubicBezTo>
                <a:lnTo>
                  <a:pt x="132433" y="794583"/>
                </a:lnTo>
                <a:cubicBezTo>
                  <a:pt x="59292" y="794583"/>
                  <a:pt x="0" y="735291"/>
                  <a:pt x="0" y="662150"/>
                </a:cubicBezTo>
                <a:lnTo>
                  <a:pt x="0" y="132433"/>
                </a:ln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l" rtl="0">
              <a:lnSpc>
                <a:spcPct val="90000"/>
              </a:lnSpc>
              <a:spcBef>
                <a:spcPts val="0"/>
              </a:spcBef>
              <a:spcAft>
                <a:spcPts val="0"/>
              </a:spcAft>
              <a:buClr>
                <a:schemeClr val="lt1"/>
              </a:buClr>
              <a:buSzPts val="1800"/>
              <a:buFont typeface="Crimson Pro Medium"/>
              <a:buNone/>
            </a:pPr>
            <a:r>
              <a:rPr lang="en-US" sz="1800" b="1" i="0" u="none" strike="noStrike" cap="none">
                <a:solidFill>
                  <a:schemeClr val="lt1"/>
                </a:solidFill>
                <a:latin typeface="Crimson Pro Medium"/>
                <a:ea typeface="Crimson Pro Medium"/>
                <a:cs typeface="Crimson Pro Medium"/>
                <a:sym typeface="Crimson Pro Medium"/>
              </a:rPr>
              <a:t>Assess symptoms and risk factors</a:t>
            </a:r>
            <a:endParaRPr sz="1800" b="0" i="0" u="none" strike="noStrike" cap="none">
              <a:solidFill>
                <a:schemeClr val="lt1"/>
              </a:solidFill>
              <a:latin typeface="Crimson Pro Medium"/>
              <a:ea typeface="Crimson Pro Medium"/>
              <a:cs typeface="Crimson Pro Medium"/>
              <a:sym typeface="Crimson Pro Medium"/>
            </a:endParaRPr>
          </a:p>
        </p:txBody>
      </p:sp>
      <p:sp>
        <p:nvSpPr>
          <p:cNvPr id="312" name="Google Shape;312;p14"/>
          <p:cNvSpPr/>
          <p:nvPr/>
        </p:nvSpPr>
        <p:spPr>
          <a:xfrm>
            <a:off x="4234540" y="2439136"/>
            <a:ext cx="6053129" cy="639348"/>
          </a:xfrm>
          <a:custGeom>
            <a:avLst/>
            <a:gdLst/>
            <a:ahLst/>
            <a:cxnLst/>
            <a:rect l="l" t="t" r="r" b="b"/>
            <a:pathLst>
              <a:path w="635666" h="6729984" extrusionOk="0">
                <a:moveTo>
                  <a:pt x="635666" y="1121685"/>
                </a:moveTo>
                <a:lnTo>
                  <a:pt x="635666" y="5608299"/>
                </a:lnTo>
                <a:cubicBezTo>
                  <a:pt x="635666" y="6227782"/>
                  <a:pt x="631186" y="6729979"/>
                  <a:pt x="625659" y="6729979"/>
                </a:cubicBezTo>
                <a:lnTo>
                  <a:pt x="0" y="6729979"/>
                </a:lnTo>
                <a:lnTo>
                  <a:pt x="0" y="6729979"/>
                </a:lnTo>
                <a:lnTo>
                  <a:pt x="0" y="5"/>
                </a:lnTo>
                <a:lnTo>
                  <a:pt x="0" y="5"/>
                </a:lnTo>
                <a:lnTo>
                  <a:pt x="625659" y="5"/>
                </a:lnTo>
                <a:cubicBezTo>
                  <a:pt x="631186" y="5"/>
                  <a:pt x="635666" y="502202"/>
                  <a:pt x="635666" y="1121685"/>
                </a:cubicBezTo>
                <a:close/>
              </a:path>
            </a:pathLst>
          </a:custGeom>
          <a:solidFill>
            <a:schemeClr val="lt1">
              <a:alpha val="87058"/>
            </a:schemeClr>
          </a:solidFill>
          <a:ln w="12700" cap="flat" cmpd="sng">
            <a:solidFill>
              <a:schemeClr val="accent1">
                <a:alpha val="87058"/>
              </a:schemeClr>
            </a:solidFill>
            <a:prstDash val="solid"/>
            <a:miter lim="800000"/>
            <a:headEnd type="none" w="sm" len="sm"/>
            <a:tailEnd type="none" w="sm" len="sm"/>
          </a:ln>
        </p:spPr>
        <p:txBody>
          <a:bodyPr spcFirstLastPara="1" wrap="square" lIns="137150" tIns="51975" rIns="72925" bIns="51975" anchor="ctr" anchorCtr="0">
            <a:noAutofit/>
          </a:bodyPr>
          <a:lstStyle/>
          <a:p>
            <a:pPr marL="228600" marR="0" lvl="1" indent="-228600" algn="l" rtl="0">
              <a:lnSpc>
                <a:spcPct val="90000"/>
              </a:lnSpc>
              <a:spcBef>
                <a:spcPts val="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Perform preliminary diagnostic tests, such as lung function tests or HRCT scans, to gather necessary data.</a:t>
            </a:r>
            <a:endParaRPr sz="1400" b="0" i="0" u="none" strike="noStrike" cap="none">
              <a:solidFill>
                <a:schemeClr val="dk1"/>
              </a:solidFill>
              <a:latin typeface="Crimson Pro Medium"/>
              <a:ea typeface="Crimson Pro Medium"/>
              <a:cs typeface="Crimson Pro Medium"/>
              <a:sym typeface="Crimson Pro Medium"/>
            </a:endParaRPr>
          </a:p>
          <a:p>
            <a:pPr marL="228600" marR="0" lvl="1" indent="-228600" algn="l" rtl="0">
              <a:lnSpc>
                <a:spcPct val="90000"/>
              </a:lnSpc>
              <a:spcBef>
                <a:spcPts val="21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Ensure the results meet criteria for referral.</a:t>
            </a:r>
            <a:endParaRPr sz="1400" b="0" i="0" u="none" strike="noStrike" cap="none">
              <a:solidFill>
                <a:schemeClr val="dk1"/>
              </a:solidFill>
              <a:latin typeface="Crimson Pro Medium"/>
              <a:ea typeface="Crimson Pro Medium"/>
              <a:cs typeface="Crimson Pro Medium"/>
              <a:sym typeface="Crimson Pro Medium"/>
            </a:endParaRPr>
          </a:p>
        </p:txBody>
      </p:sp>
      <p:sp>
        <p:nvSpPr>
          <p:cNvPr id="313" name="Google Shape;313;p14"/>
          <p:cNvSpPr/>
          <p:nvPr/>
        </p:nvSpPr>
        <p:spPr>
          <a:xfrm>
            <a:off x="1752600" y="2359677"/>
            <a:ext cx="2481940" cy="794583"/>
          </a:xfrm>
          <a:custGeom>
            <a:avLst/>
            <a:gdLst/>
            <a:ahLst/>
            <a:cxnLst/>
            <a:rect l="l" t="t" r="r" b="b"/>
            <a:pathLst>
              <a:path w="3007066" h="794583" extrusionOk="0">
                <a:moveTo>
                  <a:pt x="0" y="132433"/>
                </a:moveTo>
                <a:cubicBezTo>
                  <a:pt x="0" y="59292"/>
                  <a:pt x="59292" y="0"/>
                  <a:pt x="132433" y="0"/>
                </a:cubicBezTo>
                <a:lnTo>
                  <a:pt x="2874633" y="0"/>
                </a:lnTo>
                <a:cubicBezTo>
                  <a:pt x="2947774" y="0"/>
                  <a:pt x="3007066" y="59292"/>
                  <a:pt x="3007066" y="132433"/>
                </a:cubicBezTo>
                <a:lnTo>
                  <a:pt x="3007066" y="662150"/>
                </a:lnTo>
                <a:cubicBezTo>
                  <a:pt x="3007066" y="735291"/>
                  <a:pt x="2947774" y="794583"/>
                  <a:pt x="2874633" y="794583"/>
                </a:cubicBezTo>
                <a:lnTo>
                  <a:pt x="132433" y="794583"/>
                </a:lnTo>
                <a:cubicBezTo>
                  <a:pt x="59292" y="794583"/>
                  <a:pt x="0" y="735291"/>
                  <a:pt x="0" y="662150"/>
                </a:cubicBezTo>
                <a:lnTo>
                  <a:pt x="0" y="132433"/>
                </a:ln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l" rtl="0">
              <a:lnSpc>
                <a:spcPct val="90000"/>
              </a:lnSpc>
              <a:spcBef>
                <a:spcPts val="0"/>
              </a:spcBef>
              <a:spcAft>
                <a:spcPts val="0"/>
              </a:spcAft>
              <a:buClr>
                <a:schemeClr val="lt1"/>
              </a:buClr>
              <a:buSzPts val="1800"/>
              <a:buFont typeface="Crimson Pro Medium"/>
              <a:buNone/>
            </a:pPr>
            <a:r>
              <a:rPr lang="en-US" sz="1800" b="1" i="0" u="none" strike="noStrike" cap="none">
                <a:solidFill>
                  <a:schemeClr val="lt1"/>
                </a:solidFill>
                <a:latin typeface="Crimson Pro Medium"/>
                <a:ea typeface="Crimson Pro Medium"/>
                <a:cs typeface="Crimson Pro Medium"/>
                <a:sym typeface="Crimson Pro Medium"/>
              </a:rPr>
              <a:t>Conduct relevant investigations</a:t>
            </a:r>
            <a:endParaRPr sz="1800" b="0" i="0" u="none" strike="noStrike" cap="none">
              <a:solidFill>
                <a:schemeClr val="lt1"/>
              </a:solidFill>
              <a:latin typeface="Crimson Pro Medium"/>
              <a:ea typeface="Crimson Pro Medium"/>
              <a:cs typeface="Crimson Pro Medium"/>
              <a:sym typeface="Crimson Pro Medium"/>
            </a:endParaRPr>
          </a:p>
        </p:txBody>
      </p:sp>
      <p:sp>
        <p:nvSpPr>
          <p:cNvPr id="314" name="Google Shape;314;p14"/>
          <p:cNvSpPr/>
          <p:nvPr/>
        </p:nvSpPr>
        <p:spPr>
          <a:xfrm>
            <a:off x="4234540" y="3273449"/>
            <a:ext cx="6053129" cy="639348"/>
          </a:xfrm>
          <a:custGeom>
            <a:avLst/>
            <a:gdLst/>
            <a:ahLst/>
            <a:cxnLst/>
            <a:rect l="l" t="t" r="r" b="b"/>
            <a:pathLst>
              <a:path w="635666" h="6729984" extrusionOk="0">
                <a:moveTo>
                  <a:pt x="635666" y="1121685"/>
                </a:moveTo>
                <a:lnTo>
                  <a:pt x="635666" y="5608299"/>
                </a:lnTo>
                <a:cubicBezTo>
                  <a:pt x="635666" y="6227782"/>
                  <a:pt x="631186" y="6729979"/>
                  <a:pt x="625659" y="6729979"/>
                </a:cubicBezTo>
                <a:lnTo>
                  <a:pt x="0" y="6729979"/>
                </a:lnTo>
                <a:lnTo>
                  <a:pt x="0" y="6729979"/>
                </a:lnTo>
                <a:lnTo>
                  <a:pt x="0" y="5"/>
                </a:lnTo>
                <a:lnTo>
                  <a:pt x="0" y="5"/>
                </a:lnTo>
                <a:lnTo>
                  <a:pt x="625659" y="5"/>
                </a:lnTo>
                <a:cubicBezTo>
                  <a:pt x="631186" y="5"/>
                  <a:pt x="635666" y="502202"/>
                  <a:pt x="635666" y="1121685"/>
                </a:cubicBezTo>
                <a:close/>
              </a:path>
            </a:pathLst>
          </a:custGeom>
          <a:solidFill>
            <a:schemeClr val="lt1">
              <a:alpha val="87058"/>
            </a:schemeClr>
          </a:solidFill>
          <a:ln w="12700" cap="flat" cmpd="sng">
            <a:solidFill>
              <a:schemeClr val="accent1">
                <a:alpha val="87058"/>
              </a:schemeClr>
            </a:solidFill>
            <a:prstDash val="solid"/>
            <a:miter lim="800000"/>
            <a:headEnd type="none" w="sm" len="sm"/>
            <a:tailEnd type="none" w="sm" len="sm"/>
          </a:ln>
        </p:spPr>
        <p:txBody>
          <a:bodyPr spcFirstLastPara="1" wrap="square" lIns="137150" tIns="51975" rIns="72925" bIns="51975" anchor="ctr" anchorCtr="0">
            <a:noAutofit/>
          </a:bodyPr>
          <a:lstStyle/>
          <a:p>
            <a:pPr marL="228600" marR="0" lvl="1" indent="-228600" algn="l" rtl="0">
              <a:lnSpc>
                <a:spcPct val="90000"/>
              </a:lnSpc>
              <a:spcBef>
                <a:spcPts val="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Complete the referral checklist systematically, documenting key symptoms, test results, and clinical findings.</a:t>
            </a:r>
            <a:endParaRPr sz="1400" b="0" i="0" u="none" strike="noStrike" cap="none">
              <a:solidFill>
                <a:schemeClr val="dk1"/>
              </a:solidFill>
              <a:latin typeface="Crimson Pro Medium"/>
              <a:ea typeface="Crimson Pro Medium"/>
              <a:cs typeface="Crimson Pro Medium"/>
              <a:sym typeface="Crimson Pro Medium"/>
            </a:endParaRPr>
          </a:p>
          <a:p>
            <a:pPr marL="228600" marR="0" lvl="1" indent="-228600" algn="l" rtl="0">
              <a:lnSpc>
                <a:spcPct val="90000"/>
              </a:lnSpc>
              <a:spcBef>
                <a:spcPts val="21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Verify that all required sections are filled to avoid delays.</a:t>
            </a:r>
            <a:endParaRPr sz="1400" b="0" i="0" u="none" strike="noStrike" cap="none">
              <a:solidFill>
                <a:schemeClr val="dk1"/>
              </a:solidFill>
              <a:latin typeface="Crimson Pro Medium"/>
              <a:ea typeface="Crimson Pro Medium"/>
              <a:cs typeface="Crimson Pro Medium"/>
              <a:sym typeface="Crimson Pro Medium"/>
            </a:endParaRPr>
          </a:p>
        </p:txBody>
      </p:sp>
      <p:sp>
        <p:nvSpPr>
          <p:cNvPr id="315" name="Google Shape;315;p14"/>
          <p:cNvSpPr/>
          <p:nvPr/>
        </p:nvSpPr>
        <p:spPr>
          <a:xfrm>
            <a:off x="1752600" y="3193989"/>
            <a:ext cx="2481940" cy="794583"/>
          </a:xfrm>
          <a:custGeom>
            <a:avLst/>
            <a:gdLst/>
            <a:ahLst/>
            <a:cxnLst/>
            <a:rect l="l" t="t" r="r" b="b"/>
            <a:pathLst>
              <a:path w="3007066" h="794583" extrusionOk="0">
                <a:moveTo>
                  <a:pt x="0" y="132433"/>
                </a:moveTo>
                <a:cubicBezTo>
                  <a:pt x="0" y="59292"/>
                  <a:pt x="59292" y="0"/>
                  <a:pt x="132433" y="0"/>
                </a:cubicBezTo>
                <a:lnTo>
                  <a:pt x="2874633" y="0"/>
                </a:lnTo>
                <a:cubicBezTo>
                  <a:pt x="2947774" y="0"/>
                  <a:pt x="3007066" y="59292"/>
                  <a:pt x="3007066" y="132433"/>
                </a:cubicBezTo>
                <a:lnTo>
                  <a:pt x="3007066" y="662150"/>
                </a:lnTo>
                <a:cubicBezTo>
                  <a:pt x="3007066" y="735291"/>
                  <a:pt x="2947774" y="794583"/>
                  <a:pt x="2874633" y="794583"/>
                </a:cubicBezTo>
                <a:lnTo>
                  <a:pt x="132433" y="794583"/>
                </a:lnTo>
                <a:cubicBezTo>
                  <a:pt x="59292" y="794583"/>
                  <a:pt x="0" y="735291"/>
                  <a:pt x="0" y="662150"/>
                </a:cubicBezTo>
                <a:lnTo>
                  <a:pt x="0" y="132433"/>
                </a:ln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l" rtl="0">
              <a:lnSpc>
                <a:spcPct val="90000"/>
              </a:lnSpc>
              <a:spcBef>
                <a:spcPts val="0"/>
              </a:spcBef>
              <a:spcAft>
                <a:spcPts val="0"/>
              </a:spcAft>
              <a:buClr>
                <a:schemeClr val="lt1"/>
              </a:buClr>
              <a:buSzPts val="1800"/>
              <a:buFont typeface="Crimson Pro Medium"/>
              <a:buNone/>
            </a:pPr>
            <a:r>
              <a:rPr lang="en-US" sz="1800" b="1" i="0" u="none" strike="noStrike" cap="none">
                <a:solidFill>
                  <a:schemeClr val="lt1"/>
                </a:solidFill>
                <a:latin typeface="Crimson Pro Medium"/>
                <a:ea typeface="Crimson Pro Medium"/>
                <a:cs typeface="Crimson Pro Medium"/>
                <a:sym typeface="Crimson Pro Medium"/>
              </a:rPr>
              <a:t>Tick off the checklist</a:t>
            </a:r>
            <a:endParaRPr sz="1800" b="0" i="0" u="none" strike="noStrike" cap="none">
              <a:solidFill>
                <a:schemeClr val="lt1"/>
              </a:solidFill>
              <a:latin typeface="Crimson Pro Medium"/>
              <a:ea typeface="Crimson Pro Medium"/>
              <a:cs typeface="Crimson Pro Medium"/>
              <a:sym typeface="Crimson Pro Medium"/>
            </a:endParaRPr>
          </a:p>
        </p:txBody>
      </p:sp>
      <p:sp>
        <p:nvSpPr>
          <p:cNvPr id="316" name="Google Shape;316;p14"/>
          <p:cNvSpPr/>
          <p:nvPr/>
        </p:nvSpPr>
        <p:spPr>
          <a:xfrm>
            <a:off x="4234540" y="4107761"/>
            <a:ext cx="6053129" cy="639348"/>
          </a:xfrm>
          <a:custGeom>
            <a:avLst/>
            <a:gdLst/>
            <a:ahLst/>
            <a:cxnLst/>
            <a:rect l="l" t="t" r="r" b="b"/>
            <a:pathLst>
              <a:path w="635666" h="6729984" extrusionOk="0">
                <a:moveTo>
                  <a:pt x="635666" y="1121685"/>
                </a:moveTo>
                <a:lnTo>
                  <a:pt x="635666" y="5608299"/>
                </a:lnTo>
                <a:cubicBezTo>
                  <a:pt x="635666" y="6227782"/>
                  <a:pt x="631186" y="6729979"/>
                  <a:pt x="625659" y="6729979"/>
                </a:cubicBezTo>
                <a:lnTo>
                  <a:pt x="0" y="6729979"/>
                </a:lnTo>
                <a:lnTo>
                  <a:pt x="0" y="6729979"/>
                </a:lnTo>
                <a:lnTo>
                  <a:pt x="0" y="5"/>
                </a:lnTo>
                <a:lnTo>
                  <a:pt x="0" y="5"/>
                </a:lnTo>
                <a:lnTo>
                  <a:pt x="625659" y="5"/>
                </a:lnTo>
                <a:cubicBezTo>
                  <a:pt x="631186" y="5"/>
                  <a:pt x="635666" y="502202"/>
                  <a:pt x="635666" y="1121685"/>
                </a:cubicBezTo>
                <a:close/>
              </a:path>
            </a:pathLst>
          </a:custGeom>
          <a:solidFill>
            <a:schemeClr val="lt1">
              <a:alpha val="87058"/>
            </a:schemeClr>
          </a:solidFill>
          <a:ln w="12700" cap="flat" cmpd="sng">
            <a:solidFill>
              <a:schemeClr val="accent1">
                <a:alpha val="87058"/>
              </a:schemeClr>
            </a:solidFill>
            <a:prstDash val="solid"/>
            <a:miter lim="800000"/>
            <a:headEnd type="none" w="sm" len="sm"/>
            <a:tailEnd type="none" w="sm" len="sm"/>
          </a:ln>
        </p:spPr>
        <p:txBody>
          <a:bodyPr spcFirstLastPara="1" wrap="square" lIns="137150" tIns="51975" rIns="72925" bIns="51975" anchor="ctr" anchorCtr="0">
            <a:noAutofit/>
          </a:bodyPr>
          <a:lstStyle/>
          <a:p>
            <a:pPr marL="228600" marR="0" lvl="1" indent="-228600" algn="l" rtl="0">
              <a:lnSpc>
                <a:spcPct val="90000"/>
              </a:lnSpc>
              <a:spcBef>
                <a:spcPts val="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Submit the completed checklist to the specialist or referral center.</a:t>
            </a:r>
            <a:endParaRPr sz="1400" b="0" i="0" u="none" strike="noStrike" cap="none">
              <a:solidFill>
                <a:schemeClr val="dk1"/>
              </a:solidFill>
              <a:latin typeface="Crimson Pro Medium"/>
              <a:ea typeface="Crimson Pro Medium"/>
              <a:cs typeface="Crimson Pro Medium"/>
              <a:sym typeface="Crimson Pro Medium"/>
            </a:endParaRPr>
          </a:p>
          <a:p>
            <a:pPr marL="228600" marR="0" lvl="1" indent="-228600" algn="l" rtl="0">
              <a:lnSpc>
                <a:spcPct val="90000"/>
              </a:lnSpc>
              <a:spcBef>
                <a:spcPts val="21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Attach supporting documents like test results for a comprehensive evaluation.</a:t>
            </a:r>
            <a:endParaRPr sz="1400" b="0" i="0" u="none" strike="noStrike" cap="none">
              <a:solidFill>
                <a:schemeClr val="dk1"/>
              </a:solidFill>
              <a:latin typeface="Crimson Pro Medium"/>
              <a:ea typeface="Crimson Pro Medium"/>
              <a:cs typeface="Crimson Pro Medium"/>
              <a:sym typeface="Crimson Pro Medium"/>
            </a:endParaRPr>
          </a:p>
        </p:txBody>
      </p:sp>
      <p:sp>
        <p:nvSpPr>
          <p:cNvPr id="317" name="Google Shape;317;p14"/>
          <p:cNvSpPr/>
          <p:nvPr/>
        </p:nvSpPr>
        <p:spPr>
          <a:xfrm>
            <a:off x="1752600" y="4028302"/>
            <a:ext cx="2481940" cy="794583"/>
          </a:xfrm>
          <a:custGeom>
            <a:avLst/>
            <a:gdLst/>
            <a:ahLst/>
            <a:cxnLst/>
            <a:rect l="l" t="t" r="r" b="b"/>
            <a:pathLst>
              <a:path w="3007066" h="794583" extrusionOk="0">
                <a:moveTo>
                  <a:pt x="0" y="132433"/>
                </a:moveTo>
                <a:cubicBezTo>
                  <a:pt x="0" y="59292"/>
                  <a:pt x="59292" y="0"/>
                  <a:pt x="132433" y="0"/>
                </a:cubicBezTo>
                <a:lnTo>
                  <a:pt x="2874633" y="0"/>
                </a:lnTo>
                <a:cubicBezTo>
                  <a:pt x="2947774" y="0"/>
                  <a:pt x="3007066" y="59292"/>
                  <a:pt x="3007066" y="132433"/>
                </a:cubicBezTo>
                <a:lnTo>
                  <a:pt x="3007066" y="662150"/>
                </a:lnTo>
                <a:cubicBezTo>
                  <a:pt x="3007066" y="735291"/>
                  <a:pt x="2947774" y="794583"/>
                  <a:pt x="2874633" y="794583"/>
                </a:cubicBezTo>
                <a:lnTo>
                  <a:pt x="132433" y="794583"/>
                </a:lnTo>
                <a:cubicBezTo>
                  <a:pt x="59292" y="794583"/>
                  <a:pt x="0" y="735291"/>
                  <a:pt x="0" y="662150"/>
                </a:cubicBezTo>
                <a:lnTo>
                  <a:pt x="0" y="132433"/>
                </a:ln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l" rtl="0">
              <a:lnSpc>
                <a:spcPct val="90000"/>
              </a:lnSpc>
              <a:spcBef>
                <a:spcPts val="0"/>
              </a:spcBef>
              <a:spcAft>
                <a:spcPts val="0"/>
              </a:spcAft>
              <a:buClr>
                <a:schemeClr val="lt1"/>
              </a:buClr>
              <a:buSzPts val="1800"/>
              <a:buFont typeface="Crimson Pro Medium"/>
              <a:buNone/>
            </a:pPr>
            <a:r>
              <a:rPr lang="en-US" sz="1800" b="1" i="0" u="none" strike="noStrike" cap="none">
                <a:solidFill>
                  <a:schemeClr val="lt1"/>
                </a:solidFill>
                <a:latin typeface="Crimson Pro Medium"/>
                <a:ea typeface="Crimson Pro Medium"/>
                <a:cs typeface="Crimson Pro Medium"/>
                <a:sym typeface="Crimson Pro Medium"/>
              </a:rPr>
              <a:t>Initiate the referral</a:t>
            </a:r>
            <a:endParaRPr sz="1800" b="0" i="0" u="none" strike="noStrike" cap="none">
              <a:solidFill>
                <a:schemeClr val="lt1"/>
              </a:solidFill>
              <a:latin typeface="Crimson Pro Medium"/>
              <a:ea typeface="Crimson Pro Medium"/>
              <a:cs typeface="Crimson Pro Medium"/>
              <a:sym typeface="Crimson Pro Medium"/>
            </a:endParaRPr>
          </a:p>
        </p:txBody>
      </p:sp>
      <p:sp>
        <p:nvSpPr>
          <p:cNvPr id="318" name="Google Shape;318;p14"/>
          <p:cNvSpPr/>
          <p:nvPr/>
        </p:nvSpPr>
        <p:spPr>
          <a:xfrm>
            <a:off x="4234540" y="4942073"/>
            <a:ext cx="6053129" cy="639348"/>
          </a:xfrm>
          <a:custGeom>
            <a:avLst/>
            <a:gdLst/>
            <a:ahLst/>
            <a:cxnLst/>
            <a:rect l="l" t="t" r="r" b="b"/>
            <a:pathLst>
              <a:path w="635666" h="6729984" extrusionOk="0">
                <a:moveTo>
                  <a:pt x="635666" y="1121685"/>
                </a:moveTo>
                <a:lnTo>
                  <a:pt x="635666" y="5608299"/>
                </a:lnTo>
                <a:cubicBezTo>
                  <a:pt x="635666" y="6227782"/>
                  <a:pt x="631186" y="6729979"/>
                  <a:pt x="625659" y="6729979"/>
                </a:cubicBezTo>
                <a:lnTo>
                  <a:pt x="0" y="6729979"/>
                </a:lnTo>
                <a:lnTo>
                  <a:pt x="0" y="6729979"/>
                </a:lnTo>
                <a:lnTo>
                  <a:pt x="0" y="5"/>
                </a:lnTo>
                <a:lnTo>
                  <a:pt x="0" y="5"/>
                </a:lnTo>
                <a:lnTo>
                  <a:pt x="625659" y="5"/>
                </a:lnTo>
                <a:cubicBezTo>
                  <a:pt x="631186" y="5"/>
                  <a:pt x="635666" y="502202"/>
                  <a:pt x="635666" y="1121685"/>
                </a:cubicBezTo>
                <a:close/>
              </a:path>
            </a:pathLst>
          </a:custGeom>
          <a:solidFill>
            <a:schemeClr val="lt1">
              <a:alpha val="87058"/>
            </a:schemeClr>
          </a:solidFill>
          <a:ln w="12700" cap="flat" cmpd="sng">
            <a:solidFill>
              <a:schemeClr val="accent1">
                <a:alpha val="87058"/>
              </a:schemeClr>
            </a:solidFill>
            <a:prstDash val="solid"/>
            <a:miter lim="800000"/>
            <a:headEnd type="none" w="sm" len="sm"/>
            <a:tailEnd type="none" w="sm" len="sm"/>
          </a:ln>
        </p:spPr>
        <p:txBody>
          <a:bodyPr spcFirstLastPara="1" wrap="square" lIns="137150" tIns="51975" rIns="72925" bIns="51975" anchor="ctr" anchorCtr="0">
            <a:noAutofit/>
          </a:bodyPr>
          <a:lstStyle/>
          <a:p>
            <a:pPr marL="228600" marR="0" lvl="1" indent="-228600" algn="l" rtl="0">
              <a:lnSpc>
                <a:spcPct val="90000"/>
              </a:lnSpc>
              <a:spcBef>
                <a:spcPts val="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Explain the referral process, its importance, and what the patient can expect next.</a:t>
            </a:r>
            <a:endParaRPr sz="1400" b="0" i="0" u="none" strike="noStrike" cap="none">
              <a:solidFill>
                <a:schemeClr val="dk1"/>
              </a:solidFill>
              <a:latin typeface="Crimson Pro Medium"/>
              <a:ea typeface="Crimson Pro Medium"/>
              <a:cs typeface="Crimson Pro Medium"/>
              <a:sym typeface="Crimson Pro Medium"/>
            </a:endParaRPr>
          </a:p>
          <a:p>
            <a:pPr marL="228600" marR="0" lvl="1" indent="-228600" algn="l" rtl="0">
              <a:lnSpc>
                <a:spcPct val="90000"/>
              </a:lnSpc>
              <a:spcBef>
                <a:spcPts val="21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Address any questions or concerns they may have.</a:t>
            </a:r>
            <a:endParaRPr sz="1400" b="0" i="0" u="none" strike="noStrike" cap="none">
              <a:solidFill>
                <a:schemeClr val="dk1"/>
              </a:solidFill>
              <a:latin typeface="Crimson Pro Medium"/>
              <a:ea typeface="Crimson Pro Medium"/>
              <a:cs typeface="Crimson Pro Medium"/>
              <a:sym typeface="Crimson Pro Medium"/>
            </a:endParaRPr>
          </a:p>
        </p:txBody>
      </p:sp>
      <p:sp>
        <p:nvSpPr>
          <p:cNvPr id="319" name="Google Shape;319;p14"/>
          <p:cNvSpPr/>
          <p:nvPr/>
        </p:nvSpPr>
        <p:spPr>
          <a:xfrm>
            <a:off x="1752600" y="4862614"/>
            <a:ext cx="2481940" cy="794583"/>
          </a:xfrm>
          <a:custGeom>
            <a:avLst/>
            <a:gdLst/>
            <a:ahLst/>
            <a:cxnLst/>
            <a:rect l="l" t="t" r="r" b="b"/>
            <a:pathLst>
              <a:path w="3007066" h="794583" extrusionOk="0">
                <a:moveTo>
                  <a:pt x="0" y="132433"/>
                </a:moveTo>
                <a:cubicBezTo>
                  <a:pt x="0" y="59292"/>
                  <a:pt x="59292" y="0"/>
                  <a:pt x="132433" y="0"/>
                </a:cubicBezTo>
                <a:lnTo>
                  <a:pt x="2874633" y="0"/>
                </a:lnTo>
                <a:cubicBezTo>
                  <a:pt x="2947774" y="0"/>
                  <a:pt x="3007066" y="59292"/>
                  <a:pt x="3007066" y="132433"/>
                </a:cubicBezTo>
                <a:lnTo>
                  <a:pt x="3007066" y="662150"/>
                </a:lnTo>
                <a:cubicBezTo>
                  <a:pt x="3007066" y="735291"/>
                  <a:pt x="2947774" y="794583"/>
                  <a:pt x="2874633" y="794583"/>
                </a:cubicBezTo>
                <a:lnTo>
                  <a:pt x="132433" y="794583"/>
                </a:lnTo>
                <a:cubicBezTo>
                  <a:pt x="59292" y="794583"/>
                  <a:pt x="0" y="735291"/>
                  <a:pt x="0" y="662150"/>
                </a:cubicBezTo>
                <a:lnTo>
                  <a:pt x="0" y="132433"/>
                </a:ln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l" rtl="0">
              <a:lnSpc>
                <a:spcPct val="90000"/>
              </a:lnSpc>
              <a:spcBef>
                <a:spcPts val="0"/>
              </a:spcBef>
              <a:spcAft>
                <a:spcPts val="0"/>
              </a:spcAft>
              <a:buClr>
                <a:schemeClr val="lt1"/>
              </a:buClr>
              <a:buSzPts val="1800"/>
              <a:buFont typeface="Crimson Pro Medium"/>
              <a:buNone/>
            </a:pPr>
            <a:r>
              <a:rPr lang="en-US" sz="1800" b="1" i="0" u="none" strike="noStrike" cap="none">
                <a:solidFill>
                  <a:schemeClr val="lt1"/>
                </a:solidFill>
                <a:latin typeface="Crimson Pro Medium"/>
                <a:ea typeface="Crimson Pro Medium"/>
                <a:cs typeface="Crimson Pro Medium"/>
                <a:sym typeface="Crimson Pro Medium"/>
              </a:rPr>
              <a:t>Orient and educate the patient</a:t>
            </a:r>
            <a:endParaRPr sz="1800" b="0" i="0" u="none" strike="noStrike" cap="none">
              <a:solidFill>
                <a:schemeClr val="lt1"/>
              </a:solidFill>
              <a:latin typeface="Crimson Pro Medium"/>
              <a:ea typeface="Crimson Pro Medium"/>
              <a:cs typeface="Crimson Pro Medium"/>
              <a:sym typeface="Crimson Pro Medium"/>
            </a:endParaRPr>
          </a:p>
        </p:txBody>
      </p:sp>
      <p:sp>
        <p:nvSpPr>
          <p:cNvPr id="320" name="Google Shape;320;p14"/>
          <p:cNvSpPr/>
          <p:nvPr/>
        </p:nvSpPr>
        <p:spPr>
          <a:xfrm>
            <a:off x="4234540" y="5776385"/>
            <a:ext cx="6053129" cy="639348"/>
          </a:xfrm>
          <a:custGeom>
            <a:avLst/>
            <a:gdLst/>
            <a:ahLst/>
            <a:cxnLst/>
            <a:rect l="l" t="t" r="r" b="b"/>
            <a:pathLst>
              <a:path w="635666" h="6729984" extrusionOk="0">
                <a:moveTo>
                  <a:pt x="635666" y="1121685"/>
                </a:moveTo>
                <a:lnTo>
                  <a:pt x="635666" y="5608299"/>
                </a:lnTo>
                <a:cubicBezTo>
                  <a:pt x="635666" y="6227782"/>
                  <a:pt x="631186" y="6729979"/>
                  <a:pt x="625659" y="6729979"/>
                </a:cubicBezTo>
                <a:lnTo>
                  <a:pt x="0" y="6729979"/>
                </a:lnTo>
                <a:lnTo>
                  <a:pt x="0" y="6729979"/>
                </a:lnTo>
                <a:lnTo>
                  <a:pt x="0" y="5"/>
                </a:lnTo>
                <a:lnTo>
                  <a:pt x="0" y="5"/>
                </a:lnTo>
                <a:lnTo>
                  <a:pt x="625659" y="5"/>
                </a:lnTo>
                <a:cubicBezTo>
                  <a:pt x="631186" y="5"/>
                  <a:pt x="635666" y="502202"/>
                  <a:pt x="635666" y="1121685"/>
                </a:cubicBezTo>
                <a:close/>
              </a:path>
            </a:pathLst>
          </a:custGeom>
          <a:solidFill>
            <a:schemeClr val="lt1">
              <a:alpha val="87058"/>
            </a:schemeClr>
          </a:solidFill>
          <a:ln w="12700" cap="flat" cmpd="sng">
            <a:solidFill>
              <a:schemeClr val="accent1">
                <a:alpha val="87058"/>
              </a:schemeClr>
            </a:solidFill>
            <a:prstDash val="solid"/>
            <a:miter lim="800000"/>
            <a:headEnd type="none" w="sm" len="sm"/>
            <a:tailEnd type="none" w="sm" len="sm"/>
          </a:ln>
        </p:spPr>
        <p:txBody>
          <a:bodyPr spcFirstLastPara="1" wrap="square" lIns="137150" tIns="51975" rIns="72925" bIns="51975" anchor="ctr" anchorCtr="0">
            <a:noAutofit/>
          </a:bodyPr>
          <a:lstStyle/>
          <a:p>
            <a:pPr marL="228600" marR="0" lvl="1" indent="-228600" algn="l" rtl="0">
              <a:lnSpc>
                <a:spcPct val="90000"/>
              </a:lnSpc>
              <a:spcBef>
                <a:spcPts val="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Track the referral to ensure timely feedback and continuity of care.</a:t>
            </a:r>
            <a:endParaRPr sz="1400" b="0" i="0" u="none" strike="noStrike" cap="none">
              <a:solidFill>
                <a:schemeClr val="dk1"/>
              </a:solidFill>
              <a:latin typeface="Crimson Pro Medium"/>
              <a:ea typeface="Crimson Pro Medium"/>
              <a:cs typeface="Crimson Pro Medium"/>
              <a:sym typeface="Crimson Pro Medium"/>
            </a:endParaRPr>
          </a:p>
          <a:p>
            <a:pPr marL="228600" marR="0" lvl="1" indent="-228600" algn="l" rtl="0">
              <a:lnSpc>
                <a:spcPct val="90000"/>
              </a:lnSpc>
              <a:spcBef>
                <a:spcPts val="210"/>
              </a:spcBef>
              <a:spcAft>
                <a:spcPts val="0"/>
              </a:spcAft>
              <a:buClr>
                <a:schemeClr val="dk1"/>
              </a:buClr>
              <a:buSzPts val="1400"/>
              <a:buFont typeface="Crimson Pro"/>
              <a:buAutoNum type="arabicPeriod"/>
            </a:pPr>
            <a:r>
              <a:rPr lang="en-US" sz="1400" b="0" i="0" u="none" strike="noStrike" cap="none">
                <a:solidFill>
                  <a:schemeClr val="dk1"/>
                </a:solidFill>
                <a:latin typeface="Crimson Pro Medium"/>
                <a:ea typeface="Crimson Pro Medium"/>
                <a:cs typeface="Crimson Pro Medium"/>
                <a:sym typeface="Crimson Pro Medium"/>
              </a:rPr>
              <a:t>Facilitate ongoing communication between the patient and the specialist.</a:t>
            </a:r>
            <a:endParaRPr sz="1400" b="0" i="0" u="none" strike="noStrike" cap="none">
              <a:solidFill>
                <a:schemeClr val="dk1"/>
              </a:solidFill>
              <a:latin typeface="Crimson Pro Medium"/>
              <a:ea typeface="Crimson Pro Medium"/>
              <a:cs typeface="Crimson Pro Medium"/>
              <a:sym typeface="Crimson Pro Medium"/>
            </a:endParaRPr>
          </a:p>
        </p:txBody>
      </p:sp>
      <p:sp>
        <p:nvSpPr>
          <p:cNvPr id="321" name="Google Shape;321;p14"/>
          <p:cNvSpPr/>
          <p:nvPr/>
        </p:nvSpPr>
        <p:spPr>
          <a:xfrm>
            <a:off x="1752600" y="5696926"/>
            <a:ext cx="2481940" cy="794583"/>
          </a:xfrm>
          <a:custGeom>
            <a:avLst/>
            <a:gdLst/>
            <a:ahLst/>
            <a:cxnLst/>
            <a:rect l="l" t="t" r="r" b="b"/>
            <a:pathLst>
              <a:path w="3007066" h="794583" extrusionOk="0">
                <a:moveTo>
                  <a:pt x="0" y="132433"/>
                </a:moveTo>
                <a:cubicBezTo>
                  <a:pt x="0" y="59292"/>
                  <a:pt x="59292" y="0"/>
                  <a:pt x="132433" y="0"/>
                </a:cubicBezTo>
                <a:lnTo>
                  <a:pt x="2874633" y="0"/>
                </a:lnTo>
                <a:cubicBezTo>
                  <a:pt x="2947774" y="0"/>
                  <a:pt x="3007066" y="59292"/>
                  <a:pt x="3007066" y="132433"/>
                </a:cubicBezTo>
                <a:lnTo>
                  <a:pt x="3007066" y="662150"/>
                </a:lnTo>
                <a:cubicBezTo>
                  <a:pt x="3007066" y="735291"/>
                  <a:pt x="2947774" y="794583"/>
                  <a:pt x="2874633" y="794583"/>
                </a:cubicBezTo>
                <a:lnTo>
                  <a:pt x="132433" y="794583"/>
                </a:lnTo>
                <a:cubicBezTo>
                  <a:pt x="59292" y="794583"/>
                  <a:pt x="0" y="735291"/>
                  <a:pt x="0" y="662150"/>
                </a:cubicBezTo>
                <a:lnTo>
                  <a:pt x="0" y="132433"/>
                </a:ln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l" rtl="0">
              <a:lnSpc>
                <a:spcPct val="90000"/>
              </a:lnSpc>
              <a:spcBef>
                <a:spcPts val="0"/>
              </a:spcBef>
              <a:spcAft>
                <a:spcPts val="0"/>
              </a:spcAft>
              <a:buClr>
                <a:schemeClr val="lt1"/>
              </a:buClr>
              <a:buSzPts val="1800"/>
              <a:buFont typeface="Crimson Pro Medium"/>
              <a:buNone/>
            </a:pPr>
            <a:r>
              <a:rPr lang="en-US" sz="1800" b="1" i="0" u="none" strike="noStrike" cap="none">
                <a:solidFill>
                  <a:schemeClr val="lt1"/>
                </a:solidFill>
                <a:latin typeface="Crimson Pro Medium"/>
                <a:ea typeface="Crimson Pro Medium"/>
                <a:cs typeface="Crimson Pro Medium"/>
                <a:sym typeface="Crimson Pro Medium"/>
              </a:rPr>
              <a:t>Navigate follow-up</a:t>
            </a:r>
            <a:r>
              <a:rPr lang="en-US" sz="1800" b="0" i="0" u="none" strike="noStrike" cap="none">
                <a:solidFill>
                  <a:schemeClr val="lt1"/>
                </a:solidFill>
                <a:latin typeface="Crimson Pro Medium"/>
                <a:ea typeface="Crimson Pro Medium"/>
                <a:cs typeface="Crimson Pro Medium"/>
                <a:sym typeface="Crimson Pro Medium"/>
              </a:rPr>
              <a:t> </a:t>
            </a:r>
            <a:r>
              <a:rPr lang="en-US" sz="1800" b="0" i="1" u="none" strike="noStrike" cap="none">
                <a:solidFill>
                  <a:schemeClr val="lt1"/>
                </a:solidFill>
                <a:latin typeface="Crimson Pro Medium"/>
                <a:ea typeface="Crimson Pro Medium"/>
                <a:cs typeface="Crimson Pro Medium"/>
                <a:sym typeface="Crimson Pro Medium"/>
              </a:rPr>
              <a:t>(Optional but Important)</a:t>
            </a:r>
            <a:endParaRPr sz="1800" b="0" i="0" u="none" strike="noStrike" cap="none">
              <a:solidFill>
                <a:schemeClr val="lt1"/>
              </a:solidFill>
              <a:latin typeface="Crimson Pro Medium"/>
              <a:ea typeface="Crimson Pro Medium"/>
              <a:cs typeface="Crimson Pro Medium"/>
              <a:sym typeface="Crimson Pro Medium"/>
            </a:endParaRPr>
          </a:p>
        </p:txBody>
      </p:sp>
      <p:sp>
        <p:nvSpPr>
          <p:cNvPr id="322" name="Google Shape;322;p14"/>
          <p:cNvSpPr/>
          <p:nvPr/>
        </p:nvSpPr>
        <p:spPr>
          <a:xfrm>
            <a:off x="990603" y="1525365"/>
            <a:ext cx="751117" cy="780442"/>
          </a:xfrm>
          <a:prstGeom prst="ellipse">
            <a:avLst/>
          </a:prstGeom>
          <a:solidFill>
            <a:srgbClr val="222A35"/>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ctr" rtl="0">
              <a:lnSpc>
                <a:spcPct val="90000"/>
              </a:lnSpc>
              <a:spcBef>
                <a:spcPts val="0"/>
              </a:spcBef>
              <a:spcAft>
                <a:spcPts val="0"/>
              </a:spcAft>
              <a:buClr>
                <a:schemeClr val="lt1"/>
              </a:buClr>
              <a:buSzPts val="3200"/>
              <a:buFont typeface="Crimson Pro Medium"/>
              <a:buNone/>
            </a:pPr>
            <a:r>
              <a:rPr lang="en-US" sz="3200" b="1" i="0" u="none" strike="noStrike" cap="none">
                <a:solidFill>
                  <a:schemeClr val="lt1"/>
                </a:solidFill>
                <a:latin typeface="Crimson Pro Medium"/>
                <a:ea typeface="Crimson Pro Medium"/>
                <a:cs typeface="Crimson Pro Medium"/>
                <a:sym typeface="Crimson Pro Medium"/>
              </a:rPr>
              <a:t>A </a:t>
            </a:r>
            <a:endParaRPr sz="3200" b="0" i="0" u="none" strike="noStrike" cap="none">
              <a:solidFill>
                <a:schemeClr val="lt1"/>
              </a:solidFill>
              <a:latin typeface="Crimson Pro Medium"/>
              <a:ea typeface="Crimson Pro Medium"/>
              <a:cs typeface="Crimson Pro Medium"/>
              <a:sym typeface="Crimson Pro Medium"/>
            </a:endParaRPr>
          </a:p>
        </p:txBody>
      </p:sp>
      <p:sp>
        <p:nvSpPr>
          <p:cNvPr id="323" name="Google Shape;323;p14"/>
          <p:cNvSpPr/>
          <p:nvPr/>
        </p:nvSpPr>
        <p:spPr>
          <a:xfrm>
            <a:off x="990603" y="2359678"/>
            <a:ext cx="751117" cy="780442"/>
          </a:xfrm>
          <a:prstGeom prst="ellipse">
            <a:avLst/>
          </a:prstGeom>
          <a:solidFill>
            <a:srgbClr val="222A35"/>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ctr" rtl="0">
              <a:lnSpc>
                <a:spcPct val="90000"/>
              </a:lnSpc>
              <a:spcBef>
                <a:spcPts val="0"/>
              </a:spcBef>
              <a:spcAft>
                <a:spcPts val="0"/>
              </a:spcAft>
              <a:buClr>
                <a:schemeClr val="lt1"/>
              </a:buClr>
              <a:buSzPts val="3200"/>
              <a:buFont typeface="Crimson Pro Medium"/>
              <a:buNone/>
            </a:pPr>
            <a:r>
              <a:rPr lang="en-US" sz="3200" b="1" i="0" u="none" strike="noStrike" cap="none">
                <a:solidFill>
                  <a:schemeClr val="lt1"/>
                </a:solidFill>
                <a:latin typeface="Crimson Pro Medium"/>
                <a:ea typeface="Crimson Pro Medium"/>
                <a:cs typeface="Crimson Pro Medium"/>
                <a:sym typeface="Crimson Pro Medium"/>
              </a:rPr>
              <a:t>C </a:t>
            </a:r>
            <a:endParaRPr sz="3200" b="0" i="0" u="none" strike="noStrike" cap="none">
              <a:solidFill>
                <a:schemeClr val="lt1"/>
              </a:solidFill>
              <a:latin typeface="Crimson Pro Medium"/>
              <a:ea typeface="Crimson Pro Medium"/>
              <a:cs typeface="Crimson Pro Medium"/>
              <a:sym typeface="Crimson Pro Medium"/>
            </a:endParaRPr>
          </a:p>
        </p:txBody>
      </p:sp>
      <p:sp>
        <p:nvSpPr>
          <p:cNvPr id="324" name="Google Shape;324;p14"/>
          <p:cNvSpPr/>
          <p:nvPr/>
        </p:nvSpPr>
        <p:spPr>
          <a:xfrm>
            <a:off x="990603" y="3193990"/>
            <a:ext cx="751117" cy="780442"/>
          </a:xfrm>
          <a:prstGeom prst="ellipse">
            <a:avLst/>
          </a:prstGeom>
          <a:solidFill>
            <a:srgbClr val="222A35"/>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ctr" rtl="0">
              <a:lnSpc>
                <a:spcPct val="90000"/>
              </a:lnSpc>
              <a:spcBef>
                <a:spcPts val="0"/>
              </a:spcBef>
              <a:spcAft>
                <a:spcPts val="0"/>
              </a:spcAft>
              <a:buClr>
                <a:schemeClr val="lt1"/>
              </a:buClr>
              <a:buSzPts val="3200"/>
              <a:buFont typeface="Crimson Pro Medium"/>
              <a:buNone/>
            </a:pPr>
            <a:r>
              <a:rPr lang="en-US" sz="3200" b="1" i="0" u="none" strike="noStrike" cap="none">
                <a:solidFill>
                  <a:schemeClr val="lt1"/>
                </a:solidFill>
                <a:latin typeface="Crimson Pro Medium"/>
                <a:ea typeface="Crimson Pro Medium"/>
                <a:cs typeface="Crimson Pro Medium"/>
                <a:sym typeface="Crimson Pro Medium"/>
              </a:rPr>
              <a:t>T </a:t>
            </a:r>
            <a:endParaRPr sz="3200" b="0" i="0" u="none" strike="noStrike" cap="none">
              <a:solidFill>
                <a:schemeClr val="lt1"/>
              </a:solidFill>
              <a:latin typeface="Crimson Pro Medium"/>
              <a:ea typeface="Crimson Pro Medium"/>
              <a:cs typeface="Crimson Pro Medium"/>
              <a:sym typeface="Crimson Pro Medium"/>
            </a:endParaRPr>
          </a:p>
        </p:txBody>
      </p:sp>
      <p:sp>
        <p:nvSpPr>
          <p:cNvPr id="325" name="Google Shape;325;p14"/>
          <p:cNvSpPr/>
          <p:nvPr/>
        </p:nvSpPr>
        <p:spPr>
          <a:xfrm>
            <a:off x="990603" y="4028303"/>
            <a:ext cx="751117" cy="780442"/>
          </a:xfrm>
          <a:prstGeom prst="ellipse">
            <a:avLst/>
          </a:prstGeom>
          <a:solidFill>
            <a:srgbClr val="222A35"/>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ctr" rtl="0">
              <a:lnSpc>
                <a:spcPct val="90000"/>
              </a:lnSpc>
              <a:spcBef>
                <a:spcPts val="0"/>
              </a:spcBef>
              <a:spcAft>
                <a:spcPts val="0"/>
              </a:spcAft>
              <a:buClr>
                <a:schemeClr val="lt1"/>
              </a:buClr>
              <a:buSzPts val="3200"/>
              <a:buFont typeface="Crimson Pro Medium"/>
              <a:buNone/>
            </a:pPr>
            <a:r>
              <a:rPr lang="en-US" sz="3200" b="1" i="0" u="none" strike="noStrike" cap="none">
                <a:solidFill>
                  <a:schemeClr val="lt1"/>
                </a:solidFill>
                <a:latin typeface="Crimson Pro Medium"/>
                <a:ea typeface="Crimson Pro Medium"/>
                <a:cs typeface="Crimson Pro Medium"/>
                <a:sym typeface="Crimson Pro Medium"/>
              </a:rPr>
              <a:t>I </a:t>
            </a:r>
            <a:endParaRPr sz="3200" b="0" i="0" u="none" strike="noStrike" cap="none">
              <a:solidFill>
                <a:schemeClr val="lt1"/>
              </a:solidFill>
              <a:latin typeface="Crimson Pro Medium"/>
              <a:ea typeface="Crimson Pro Medium"/>
              <a:cs typeface="Crimson Pro Medium"/>
              <a:sym typeface="Crimson Pro Medium"/>
            </a:endParaRPr>
          </a:p>
        </p:txBody>
      </p:sp>
      <p:sp>
        <p:nvSpPr>
          <p:cNvPr id="326" name="Google Shape;326;p14"/>
          <p:cNvSpPr/>
          <p:nvPr/>
        </p:nvSpPr>
        <p:spPr>
          <a:xfrm>
            <a:off x="990603" y="4862615"/>
            <a:ext cx="751117" cy="780442"/>
          </a:xfrm>
          <a:prstGeom prst="ellipse">
            <a:avLst/>
          </a:prstGeom>
          <a:solidFill>
            <a:srgbClr val="222A35"/>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ctr" rtl="0">
              <a:lnSpc>
                <a:spcPct val="90000"/>
              </a:lnSpc>
              <a:spcBef>
                <a:spcPts val="0"/>
              </a:spcBef>
              <a:spcAft>
                <a:spcPts val="0"/>
              </a:spcAft>
              <a:buClr>
                <a:schemeClr val="lt1"/>
              </a:buClr>
              <a:buSzPts val="3200"/>
              <a:buFont typeface="Crimson Pro Medium"/>
              <a:buNone/>
            </a:pPr>
            <a:r>
              <a:rPr lang="en-US" sz="3200" b="1" i="0" u="none" strike="noStrike" cap="none">
                <a:solidFill>
                  <a:schemeClr val="lt1"/>
                </a:solidFill>
                <a:latin typeface="Crimson Pro Medium"/>
                <a:ea typeface="Crimson Pro Medium"/>
                <a:cs typeface="Crimson Pro Medium"/>
                <a:sym typeface="Crimson Pro Medium"/>
              </a:rPr>
              <a:t>O</a:t>
            </a:r>
            <a:endParaRPr sz="3200" b="0" i="0" u="none" strike="noStrike" cap="none">
              <a:solidFill>
                <a:schemeClr val="lt1"/>
              </a:solidFill>
              <a:latin typeface="Crimson Pro Medium"/>
              <a:ea typeface="Crimson Pro Medium"/>
              <a:cs typeface="Crimson Pro Medium"/>
              <a:sym typeface="Crimson Pro Medium"/>
            </a:endParaRPr>
          </a:p>
        </p:txBody>
      </p:sp>
      <p:sp>
        <p:nvSpPr>
          <p:cNvPr id="327" name="Google Shape;327;p14"/>
          <p:cNvSpPr/>
          <p:nvPr/>
        </p:nvSpPr>
        <p:spPr>
          <a:xfrm>
            <a:off x="990603" y="5696927"/>
            <a:ext cx="751117" cy="780442"/>
          </a:xfrm>
          <a:prstGeom prst="ellipse">
            <a:avLst/>
          </a:prstGeom>
          <a:solidFill>
            <a:srgbClr val="222A35"/>
          </a:solidFill>
          <a:ln w="19050" cap="flat" cmpd="sng">
            <a:solidFill>
              <a:schemeClr val="lt1"/>
            </a:solidFill>
            <a:prstDash val="solid"/>
            <a:miter lim="800000"/>
            <a:headEnd type="none" w="sm" len="sm"/>
            <a:tailEnd type="none" w="sm" len="sm"/>
          </a:ln>
        </p:spPr>
        <p:txBody>
          <a:bodyPr spcFirstLastPara="1" wrap="square" lIns="107350" tIns="73075" rIns="107350" bIns="73075" anchor="ctr" anchorCtr="0">
            <a:noAutofit/>
          </a:bodyPr>
          <a:lstStyle/>
          <a:p>
            <a:pPr marL="0" marR="0" lvl="0" indent="0" algn="ctr" rtl="0">
              <a:lnSpc>
                <a:spcPct val="90000"/>
              </a:lnSpc>
              <a:spcBef>
                <a:spcPts val="0"/>
              </a:spcBef>
              <a:spcAft>
                <a:spcPts val="0"/>
              </a:spcAft>
              <a:buClr>
                <a:schemeClr val="lt1"/>
              </a:buClr>
              <a:buSzPts val="3200"/>
              <a:buFont typeface="Crimson Pro Medium"/>
              <a:buNone/>
            </a:pPr>
            <a:r>
              <a:rPr lang="en-US" sz="3200" b="1" i="0" u="none" strike="noStrike" cap="none">
                <a:solidFill>
                  <a:schemeClr val="lt1"/>
                </a:solidFill>
                <a:latin typeface="Crimson Pro Medium"/>
                <a:ea typeface="Crimson Pro Medium"/>
                <a:cs typeface="Crimson Pro Medium"/>
                <a:sym typeface="Crimson Pro Medium"/>
              </a:rPr>
              <a:t>N </a:t>
            </a:r>
            <a:endParaRPr sz="3200" b="0" i="0" u="none" strike="noStrike" cap="none">
              <a:solidFill>
                <a:schemeClr val="lt1"/>
              </a:solidFill>
              <a:latin typeface="Crimson Pro Medium"/>
              <a:ea typeface="Crimson Pro Medium"/>
              <a:cs typeface="Crimson Pro Medium"/>
              <a:sym typeface="Crimson Pr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15"/>
          <p:cNvSpPr txBox="1">
            <a:spLocks noGrp="1"/>
          </p:cNvSpPr>
          <p:nvPr>
            <p:ph type="title" idx="4294967295"/>
          </p:nvPr>
        </p:nvSpPr>
        <p:spPr>
          <a:xfrm>
            <a:off x="1088572" y="457200"/>
            <a:ext cx="3932238" cy="8963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800" b="1" dirty="0"/>
              <a:t>ILD Case Studies</a:t>
            </a:r>
            <a:endParaRPr sz="3800" b="1" dirty="0"/>
          </a:p>
        </p:txBody>
      </p:sp>
      <p:sp>
        <p:nvSpPr>
          <p:cNvPr id="334" name="Google Shape;334;p15"/>
          <p:cNvSpPr txBox="1">
            <a:spLocks noGrp="1"/>
          </p:cNvSpPr>
          <p:nvPr>
            <p:ph type="body" idx="4294967295"/>
          </p:nvPr>
        </p:nvSpPr>
        <p:spPr>
          <a:xfrm>
            <a:off x="1088572" y="2046514"/>
            <a:ext cx="3932238" cy="38115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400" dirty="0">
                <a:latin typeface="Crimson Pro" pitchFamily="2" charset="0"/>
              </a:rPr>
              <a:t>To access the online ILD Case Studies</a:t>
            </a:r>
          </a:p>
          <a:p>
            <a:pPr marL="342900" lvl="0" indent="-342900" algn="l" rtl="0">
              <a:lnSpc>
                <a:spcPct val="100000"/>
              </a:lnSpc>
              <a:spcBef>
                <a:spcPts val="1000"/>
              </a:spcBef>
              <a:spcAft>
                <a:spcPts val="0"/>
              </a:spcAft>
              <a:buSzPct val="100000"/>
              <a:buFont typeface="+mj-lt"/>
              <a:buAutoNum type="arabicPeriod"/>
            </a:pPr>
            <a:r>
              <a:rPr lang="en-US" sz="2400" dirty="0">
                <a:latin typeface="Crimson Pro" pitchFamily="2" charset="0"/>
              </a:rPr>
              <a:t>Click </a:t>
            </a:r>
            <a:r>
              <a:rPr lang="en-US" sz="2400" u="sng" dirty="0">
                <a:solidFill>
                  <a:schemeClr val="hlink"/>
                </a:solidFill>
                <a:latin typeface="Crimson Pro" pitchFamily="2" charset="0"/>
                <a:hlinkClick r:id="rId3"/>
              </a:rPr>
              <a:t>here</a:t>
            </a:r>
            <a:r>
              <a:rPr lang="en-US" sz="2400" dirty="0">
                <a:latin typeface="Crimson Pro" pitchFamily="2" charset="0"/>
              </a:rPr>
              <a:t> or,</a:t>
            </a:r>
          </a:p>
          <a:p>
            <a:pPr marL="342900" lvl="0" indent="-342900" algn="l" rtl="0">
              <a:lnSpc>
                <a:spcPct val="100000"/>
              </a:lnSpc>
              <a:spcBef>
                <a:spcPts val="1000"/>
              </a:spcBef>
              <a:spcAft>
                <a:spcPts val="0"/>
              </a:spcAft>
              <a:buSzPct val="100000"/>
              <a:buFont typeface="+mj-lt"/>
              <a:buAutoNum type="arabicPeriod"/>
            </a:pPr>
            <a:r>
              <a:rPr lang="en-US" sz="2400" dirty="0">
                <a:latin typeface="Crimson Pro" pitchFamily="2" charset="0"/>
              </a:rPr>
              <a:t>Scan the QR code below .</a:t>
            </a:r>
            <a:endParaRPr sz="2400" dirty="0">
              <a:latin typeface="Crimson Pro" pitchFamily="2" charset="0"/>
            </a:endParaRPr>
          </a:p>
        </p:txBody>
      </p:sp>
      <p:pic>
        <p:nvPicPr>
          <p:cNvPr id="9" name="Picture Placeholder 8">
            <a:extLst>
              <a:ext uri="{FF2B5EF4-FFF2-40B4-BE49-F238E27FC236}">
                <a16:creationId xmlns:a16="http://schemas.microsoft.com/office/drawing/2014/main" id="{40AB3923-99D4-09CB-6A24-31C34E6D63C8}"/>
              </a:ext>
            </a:extLst>
          </p:cNvPr>
          <p:cNvPicPr>
            <a:picLocks noGrp="1" noChangeAspect="1"/>
          </p:cNvPicPr>
          <p:nvPr>
            <p:ph type="pic" idx="4294967295"/>
          </p:nvPr>
        </p:nvPicPr>
        <p:blipFill>
          <a:blip r:embed="rId4"/>
          <a:srcRect l="846" t="-39144" r="2132" b="226"/>
          <a:stretch/>
        </p:blipFill>
        <p:spPr>
          <a:xfrm>
            <a:off x="5595257" y="940935"/>
            <a:ext cx="6172200" cy="4873625"/>
          </a:xfrm>
          <a:prstGeom prst="rect">
            <a:avLst/>
          </a:prstGeom>
          <a:effectLst>
            <a:outerShdw blurRad="50800" dist="38100" dir="19800000" sx="101000" sy="101000" algn="bl" rotWithShape="0">
              <a:prstClr val="black">
                <a:alpha val="70000"/>
              </a:prstClr>
            </a:outerShdw>
          </a:effectLst>
        </p:spPr>
      </p:pic>
      <p:pic>
        <p:nvPicPr>
          <p:cNvPr id="335" name="Google Shape;335;p15"/>
          <p:cNvPicPr preferRelativeResize="0"/>
          <p:nvPr/>
        </p:nvPicPr>
        <p:blipFill rotWithShape="1">
          <a:blip r:embed="rId5">
            <a:alphaModFix/>
          </a:blip>
          <a:srcRect/>
          <a:stretch/>
        </p:blipFill>
        <p:spPr>
          <a:xfrm>
            <a:off x="1491343" y="4085100"/>
            <a:ext cx="2315700" cy="2315700"/>
          </a:xfrm>
          <a:prstGeom prst="rect">
            <a:avLst/>
          </a:prstGeom>
          <a:noFill/>
          <a:ln>
            <a:noFill/>
          </a:ln>
          <a:effectLst>
            <a:outerShdw blurRad="50800" dist="139700" dir="18900000" algn="b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title"/>
          </p:nvPr>
        </p:nvSpPr>
        <p:spPr>
          <a:xfrm>
            <a:off x="838200" y="365126"/>
            <a:ext cx="10515600" cy="7924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800">
                <a:latin typeface="Crimson Pro Medium"/>
                <a:ea typeface="Crimson Pro Medium"/>
                <a:cs typeface="Crimson Pro Medium"/>
                <a:sym typeface="Crimson Pro Medium"/>
              </a:rPr>
              <a:t>Summary</a:t>
            </a:r>
            <a:endParaRPr sz="3800">
              <a:latin typeface="Crimson Pro Medium"/>
              <a:ea typeface="Crimson Pro Medium"/>
              <a:cs typeface="Crimson Pro Medium"/>
              <a:sym typeface="Crimson Pro Medium"/>
            </a:endParaRPr>
          </a:p>
        </p:txBody>
      </p:sp>
      <p:sp>
        <p:nvSpPr>
          <p:cNvPr id="343" name="Google Shape;34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Crimson Pro"/>
              <a:buAutoNum type="arabicPeriod"/>
            </a:pPr>
            <a:r>
              <a:rPr lang="en-US" sz="2400" dirty="0"/>
              <a:t>Early detection and referral of at-risk of ILD are crucial for effective management.</a:t>
            </a:r>
            <a:endParaRPr sz="2400" dirty="0"/>
          </a:p>
          <a:p>
            <a:pPr marL="457200" lvl="0" indent="-381000" algn="l" rtl="0">
              <a:lnSpc>
                <a:spcPct val="115000"/>
              </a:lnSpc>
              <a:spcBef>
                <a:spcPts val="0"/>
              </a:spcBef>
              <a:spcAft>
                <a:spcPts val="0"/>
              </a:spcAft>
              <a:buSzPts val="2400"/>
              <a:buFont typeface="Crimson Pro"/>
              <a:buAutoNum type="arabicPeriod"/>
            </a:pPr>
            <a:r>
              <a:rPr lang="en-US" sz="2400" dirty="0"/>
              <a:t>The Referral Letter for Suspected ILD provides  structured guidance to aid patient evaluation, investigations and referral decisions.</a:t>
            </a:r>
            <a:endParaRPr sz="2400" dirty="0"/>
          </a:p>
          <a:p>
            <a:pPr marL="457200" lvl="0" indent="-381000" algn="l" rtl="0">
              <a:lnSpc>
                <a:spcPct val="115000"/>
              </a:lnSpc>
              <a:spcBef>
                <a:spcPts val="0"/>
              </a:spcBef>
              <a:spcAft>
                <a:spcPts val="0"/>
              </a:spcAft>
              <a:buSzPts val="2400"/>
              <a:buFont typeface="Crimson Pro"/>
              <a:buAutoNum type="arabicPeriod"/>
            </a:pPr>
            <a:r>
              <a:rPr lang="en-US" sz="2400" dirty="0"/>
              <a:t>The case studies in this ILD Training Kit enhance physicians’ confidence in identifying and managing at-risk ILD cases.</a:t>
            </a:r>
            <a:endParaRPr sz="2400" dirty="0"/>
          </a:p>
          <a:p>
            <a:pPr marL="457200" lvl="0" indent="-381000" algn="l" rtl="0">
              <a:lnSpc>
                <a:spcPct val="115000"/>
              </a:lnSpc>
              <a:spcBef>
                <a:spcPts val="0"/>
              </a:spcBef>
              <a:spcAft>
                <a:spcPts val="0"/>
              </a:spcAft>
              <a:buSzPts val="2400"/>
              <a:buFont typeface="Crimson Pro"/>
              <a:buAutoNum type="arabicPeriod"/>
            </a:pPr>
            <a:r>
              <a:rPr lang="en-US" sz="2400" dirty="0"/>
              <a:t>Collaboration with specialists ensures continuity of care and better patient outcomes.</a:t>
            </a:r>
            <a:endParaRPr sz="2400" dirty="0"/>
          </a:p>
          <a:p>
            <a:pPr marL="457200" lvl="0" indent="-381000" algn="l" rtl="0">
              <a:lnSpc>
                <a:spcPct val="115000"/>
              </a:lnSpc>
              <a:spcBef>
                <a:spcPts val="0"/>
              </a:spcBef>
              <a:spcAft>
                <a:spcPts val="0"/>
              </a:spcAft>
              <a:buSzPts val="2400"/>
              <a:buFont typeface="Crimson Pro"/>
              <a:buAutoNum type="arabicPeriod"/>
            </a:pPr>
            <a:r>
              <a:rPr lang="en-US" sz="2400" dirty="0"/>
              <a:t>To access the BIILD Learning Program ILD Resources, click </a:t>
            </a:r>
            <a:r>
              <a:rPr lang="en-US" sz="2400" u="sng" dirty="0">
                <a:solidFill>
                  <a:schemeClr val="hlink"/>
                </a:solidFill>
                <a:hlinkClick r:id="rId3"/>
              </a:rPr>
              <a:t>here</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a:t>Acknowledgment to the ILD Expert Panel</a:t>
            </a:r>
            <a:endParaRPr/>
          </a:p>
        </p:txBody>
      </p:sp>
      <p:graphicFrame>
        <p:nvGraphicFramePr>
          <p:cNvPr id="350" name="Google Shape;350;p17"/>
          <p:cNvGraphicFramePr/>
          <p:nvPr/>
        </p:nvGraphicFramePr>
        <p:xfrm>
          <a:off x="2097627" y="3514646"/>
          <a:ext cx="3997225" cy="904650"/>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904650">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Noorul Afidza Muhammad</a:t>
                      </a:r>
                      <a:endParaRPr sz="1600" u="none" strike="noStrike" cap="none">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Respiratory Physician</a:t>
                      </a:r>
                      <a:endParaRPr sz="1600" u="none" strike="noStrike" cap="none">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Hospital Sultan Idris Shah Serdang</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1" name="Google Shape;351;p17"/>
          <p:cNvGraphicFramePr/>
          <p:nvPr/>
        </p:nvGraphicFramePr>
        <p:xfrm>
          <a:off x="2097626" y="1564069"/>
          <a:ext cx="3997225" cy="859975"/>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975">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Syazatul Syakirin Sirol Aflah (Chair)</a:t>
                      </a:r>
                      <a:endParaRPr sz="1800" i="0" u="none" strike="noStrike" cap="none">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Respiratory Physician</a:t>
                      </a:r>
                      <a:endParaRPr sz="1600" b="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Institut Perubatan Respiratori</a:t>
                      </a:r>
                      <a:endParaRPr sz="1600" b="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2" name="Google Shape;352;p17"/>
          <p:cNvGraphicFramePr/>
          <p:nvPr/>
        </p:nvGraphicFramePr>
        <p:xfrm>
          <a:off x="7605485" y="3537071"/>
          <a:ext cx="3997225" cy="859800"/>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800">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Hema Yamini Devi A/P Ramarmuty</a:t>
                      </a:r>
                      <a:endParaRPr sz="1800" i="0" u="none" strike="noStrike" cap="none">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Respiratory Physician</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Hospital Queen Elizabeth</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3" name="Google Shape;353;p17"/>
          <p:cNvGraphicFramePr/>
          <p:nvPr/>
        </p:nvGraphicFramePr>
        <p:xfrm>
          <a:off x="2097627" y="4497771"/>
          <a:ext cx="3997225" cy="859800"/>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800">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Teoh See Wie</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Family Medicine Specialist</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KK Salak</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4" name="Google Shape;354;p17"/>
          <p:cNvGraphicFramePr/>
          <p:nvPr/>
        </p:nvGraphicFramePr>
        <p:xfrm>
          <a:off x="7605485" y="4497684"/>
          <a:ext cx="3997225" cy="859975"/>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975">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Shereen Ch'ng Suyin</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Rheumatologist</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Hospital Selayang</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5" name="Google Shape;355;p17"/>
          <p:cNvGraphicFramePr/>
          <p:nvPr/>
        </p:nvGraphicFramePr>
        <p:xfrm>
          <a:off x="2097627" y="5521058"/>
          <a:ext cx="3997225" cy="859975"/>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975">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Maryem Sokhandan Fadakar</a:t>
                      </a:r>
                      <a:endParaRPr sz="1800" i="0" u="none" strike="noStrike" cap="none">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Family Medicine Specialist</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KK Bandar Tun Hussein Onn</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6" name="Google Shape;356;p17"/>
          <p:cNvGraphicFramePr/>
          <p:nvPr/>
        </p:nvGraphicFramePr>
        <p:xfrm>
          <a:off x="7605485" y="1564070"/>
          <a:ext cx="3997225" cy="859975"/>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975">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Datin Dr Zuhanis Abdul Hamid</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Thoracic Radiologist</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Institut Kanser Negara</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7" name="Google Shape;357;p17"/>
          <p:cNvGraphicFramePr/>
          <p:nvPr/>
        </p:nvGraphicFramePr>
        <p:xfrm>
          <a:off x="7605485" y="2581900"/>
          <a:ext cx="3997225" cy="859975"/>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859975">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Dr Aida Abdul Aziz</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Thoracic Radiologist</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u="none" strike="noStrike" cap="none">
                          <a:latin typeface="Crimson Pro Medium"/>
                          <a:ea typeface="Crimson Pro Medium"/>
                          <a:cs typeface="Crimson Pro Medium"/>
                          <a:sym typeface="Crimson Pro Medium"/>
                        </a:rPr>
                        <a:t>Gleneagles Hospital</a:t>
                      </a:r>
                      <a:r>
                        <a:rPr lang="en-US" sz="1400" b="0" i="0" u="none" strike="noStrike" cap="none">
                          <a:solidFill>
                            <a:schemeClr val="lt1"/>
                          </a:solidFill>
                          <a:latin typeface="Crimson Pro Medium"/>
                          <a:ea typeface="Crimson Pro Medium"/>
                          <a:cs typeface="Crimson Pro Medium"/>
                          <a:sym typeface="Crimson Pro Medium"/>
                        </a:rPr>
                        <a:t> Johor</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graphicFrame>
        <p:nvGraphicFramePr>
          <p:cNvPr id="358" name="Google Shape;358;p17"/>
          <p:cNvGraphicFramePr/>
          <p:nvPr/>
        </p:nvGraphicFramePr>
        <p:xfrm>
          <a:off x="2097627" y="2615642"/>
          <a:ext cx="3997225" cy="792490"/>
        </p:xfrm>
        <a:graphic>
          <a:graphicData uri="http://schemas.openxmlformats.org/drawingml/2006/table">
            <a:tbl>
              <a:tblPr firstRow="1" bandRow="1">
                <a:noFill/>
                <a:tableStyleId>{6FED6E81-2056-46B6-A379-6FD9E4E53C10}</a:tableStyleId>
              </a:tblPr>
              <a:tblGrid>
                <a:gridCol w="3997225">
                  <a:extLst>
                    <a:ext uri="{9D8B030D-6E8A-4147-A177-3AD203B41FA5}">
                      <a16:colId xmlns:a16="http://schemas.microsoft.com/office/drawing/2014/main" val="20000"/>
                    </a:ext>
                  </a:extLst>
                </a:gridCol>
              </a:tblGrid>
              <a:tr h="769275">
                <a:tc>
                  <a:txBody>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chemeClr val="lt1"/>
                          </a:solidFill>
                          <a:latin typeface="Crimson Pro Medium"/>
                          <a:ea typeface="Crimson Pro Medium"/>
                          <a:cs typeface="Crimson Pro Medium"/>
                          <a:sym typeface="Crimson Pro Medium"/>
                        </a:rPr>
                        <a:t>Prof Dr Roslina Abdul Manap</a:t>
                      </a:r>
                      <a:endParaRPr sz="1800" i="0" u="none" strike="noStrike" cap="none">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lt1"/>
                          </a:solidFill>
                          <a:latin typeface="Crimson Pro Medium"/>
                          <a:ea typeface="Crimson Pro Medium"/>
                          <a:cs typeface="Crimson Pro Medium"/>
                          <a:sym typeface="Crimson Pro Medium"/>
                        </a:rPr>
                        <a:t>Respiratory Physician</a:t>
                      </a:r>
                      <a:endParaRPr sz="1600" u="none" strike="noStrike" cap="none">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1200"/>
                        <a:buFont typeface="Arial"/>
                        <a:buNone/>
                      </a:pPr>
                      <a:r>
                        <a:rPr lang="en-US" sz="1400" b="0" u="none" strike="noStrike" cap="none">
                          <a:solidFill>
                            <a:schemeClr val="lt1"/>
                          </a:solidFill>
                          <a:latin typeface="Crimson Pro Medium"/>
                          <a:ea typeface="Crimson Pro Medium"/>
                          <a:cs typeface="Crimson Pro Medium"/>
                          <a:sym typeface="Crimson Pro Medium"/>
                        </a:rPr>
                        <a:t>Sunway University</a:t>
                      </a:r>
                      <a:endParaRPr sz="1600" u="none" strike="noStrike" cap="none">
                        <a:latin typeface="Crimson Pro Medium"/>
                        <a:ea typeface="Crimson Pro Medium"/>
                        <a:cs typeface="Crimson Pro Medium"/>
                        <a:sym typeface="Crimson Pro Medium"/>
                      </a:endParaRPr>
                    </a:p>
                  </a:txBody>
                  <a:tcPr marL="91450" marR="91450" marT="45725" marB="45725" anchor="ctr">
                    <a:solidFill>
                      <a:srgbClr val="548135"/>
                    </a:solidFill>
                  </a:tcPr>
                </a:tc>
                <a:extLst>
                  <a:ext uri="{0D108BD9-81ED-4DB2-BD59-A6C34878D82A}">
                    <a16:rowId xmlns:a16="http://schemas.microsoft.com/office/drawing/2014/main" val="10000"/>
                  </a:ext>
                </a:extLst>
              </a:tr>
            </a:tbl>
          </a:graphicData>
        </a:graphic>
      </p:graphicFrame>
      <p:pic>
        <p:nvPicPr>
          <p:cNvPr id="359" name="Google Shape;359;p17"/>
          <p:cNvPicPr preferRelativeResize="0"/>
          <p:nvPr/>
        </p:nvPicPr>
        <p:blipFill rotWithShape="1">
          <a:blip r:embed="rId3">
            <a:alphaModFix/>
          </a:blip>
          <a:srcRect l="13814" t="8624" r="10117" b="21930"/>
          <a:stretch/>
        </p:blipFill>
        <p:spPr>
          <a:xfrm>
            <a:off x="1189640" y="1598057"/>
            <a:ext cx="726300" cy="792000"/>
          </a:xfrm>
          <a:prstGeom prst="ellipse">
            <a:avLst/>
          </a:prstGeom>
          <a:noFill/>
          <a:ln>
            <a:noFill/>
          </a:ln>
        </p:spPr>
      </p:pic>
      <p:pic>
        <p:nvPicPr>
          <p:cNvPr id="360" name="Google Shape;360;p17"/>
          <p:cNvPicPr preferRelativeResize="0"/>
          <p:nvPr/>
        </p:nvPicPr>
        <p:blipFill rotWithShape="1">
          <a:blip r:embed="rId4">
            <a:alphaModFix/>
          </a:blip>
          <a:srcRect l="12665" t="-4037" r="12281" b="28995"/>
          <a:stretch/>
        </p:blipFill>
        <p:spPr>
          <a:xfrm>
            <a:off x="6740660" y="1598057"/>
            <a:ext cx="842400" cy="792000"/>
          </a:xfrm>
          <a:prstGeom prst="ellipse">
            <a:avLst/>
          </a:prstGeom>
          <a:noFill/>
          <a:ln>
            <a:noFill/>
          </a:ln>
        </p:spPr>
      </p:pic>
      <p:pic>
        <p:nvPicPr>
          <p:cNvPr id="361" name="Google Shape;361;p17" descr="A person wearing a pink scarf&#10;&#10;Description automatically generated"/>
          <p:cNvPicPr preferRelativeResize="0"/>
          <p:nvPr/>
        </p:nvPicPr>
        <p:blipFill rotWithShape="1">
          <a:blip r:embed="rId5">
            <a:alphaModFix/>
          </a:blip>
          <a:srcRect/>
          <a:stretch/>
        </p:blipFill>
        <p:spPr>
          <a:xfrm>
            <a:off x="1189640" y="3570971"/>
            <a:ext cx="792000" cy="792000"/>
          </a:xfrm>
          <a:prstGeom prst="ellipse">
            <a:avLst/>
          </a:prstGeom>
          <a:noFill/>
          <a:ln>
            <a:noFill/>
          </a:ln>
        </p:spPr>
      </p:pic>
      <p:pic>
        <p:nvPicPr>
          <p:cNvPr id="362" name="Google Shape;362;p17"/>
          <p:cNvPicPr preferRelativeResize="0"/>
          <p:nvPr/>
        </p:nvPicPr>
        <p:blipFill rotWithShape="1">
          <a:blip r:embed="rId6">
            <a:alphaModFix/>
          </a:blip>
          <a:srcRect l="21614" t="9595" r="326" b="28099"/>
          <a:stretch/>
        </p:blipFill>
        <p:spPr>
          <a:xfrm>
            <a:off x="6740660" y="3570971"/>
            <a:ext cx="792000" cy="792000"/>
          </a:xfrm>
          <a:prstGeom prst="ellipse">
            <a:avLst/>
          </a:prstGeom>
          <a:noFill/>
          <a:ln>
            <a:noFill/>
          </a:ln>
        </p:spPr>
      </p:pic>
      <p:pic>
        <p:nvPicPr>
          <p:cNvPr id="363" name="Google Shape;363;p17"/>
          <p:cNvPicPr preferRelativeResize="0"/>
          <p:nvPr/>
        </p:nvPicPr>
        <p:blipFill rotWithShape="1">
          <a:blip r:embed="rId7">
            <a:alphaModFix/>
          </a:blip>
          <a:srcRect l="9216" t="4820" r="9216" b="13613"/>
          <a:stretch/>
        </p:blipFill>
        <p:spPr>
          <a:xfrm>
            <a:off x="6740660" y="4531671"/>
            <a:ext cx="792000" cy="792000"/>
          </a:xfrm>
          <a:prstGeom prst="ellipse">
            <a:avLst/>
          </a:prstGeom>
          <a:noFill/>
          <a:ln>
            <a:noFill/>
          </a:ln>
        </p:spPr>
      </p:pic>
      <p:pic>
        <p:nvPicPr>
          <p:cNvPr id="364" name="Google Shape;364;p17"/>
          <p:cNvPicPr preferRelativeResize="0"/>
          <p:nvPr/>
        </p:nvPicPr>
        <p:blipFill rotWithShape="1">
          <a:blip r:embed="rId8">
            <a:alphaModFix/>
          </a:blip>
          <a:srcRect l="25035" t="10677" r="37474" b="33450"/>
          <a:stretch/>
        </p:blipFill>
        <p:spPr>
          <a:xfrm>
            <a:off x="1189640" y="5555045"/>
            <a:ext cx="790200" cy="792000"/>
          </a:xfrm>
          <a:prstGeom prst="ellipse">
            <a:avLst/>
          </a:prstGeom>
          <a:noFill/>
          <a:ln>
            <a:noFill/>
          </a:ln>
        </p:spPr>
      </p:pic>
      <p:pic>
        <p:nvPicPr>
          <p:cNvPr id="365" name="Google Shape;365;p17"/>
          <p:cNvPicPr preferRelativeResize="0"/>
          <p:nvPr/>
        </p:nvPicPr>
        <p:blipFill rotWithShape="1">
          <a:blip r:embed="rId9">
            <a:alphaModFix/>
          </a:blip>
          <a:srcRect l="15992" t="8322" r="14559" b="3511"/>
          <a:stretch/>
        </p:blipFill>
        <p:spPr>
          <a:xfrm>
            <a:off x="1189640" y="4531671"/>
            <a:ext cx="726300" cy="792000"/>
          </a:xfrm>
          <a:prstGeom prst="ellipse">
            <a:avLst/>
          </a:prstGeom>
          <a:noFill/>
          <a:ln>
            <a:noFill/>
          </a:ln>
        </p:spPr>
      </p:pic>
      <p:pic>
        <p:nvPicPr>
          <p:cNvPr id="366" name="Google Shape;366;p17"/>
          <p:cNvPicPr preferRelativeResize="0"/>
          <p:nvPr/>
        </p:nvPicPr>
        <p:blipFill rotWithShape="1">
          <a:blip r:embed="rId10">
            <a:alphaModFix/>
          </a:blip>
          <a:srcRect l="13342" t="3385" r="11229" b="42014"/>
          <a:stretch/>
        </p:blipFill>
        <p:spPr>
          <a:xfrm>
            <a:off x="1189640" y="2615887"/>
            <a:ext cx="819600" cy="792000"/>
          </a:xfrm>
          <a:prstGeom prst="ellipse">
            <a:avLst/>
          </a:prstGeom>
          <a:noFill/>
          <a:ln>
            <a:noFill/>
          </a:ln>
        </p:spPr>
      </p:pic>
      <p:pic>
        <p:nvPicPr>
          <p:cNvPr id="367" name="Google Shape;367;p17"/>
          <p:cNvPicPr preferRelativeResize="0"/>
          <p:nvPr/>
        </p:nvPicPr>
        <p:blipFill rotWithShape="1">
          <a:blip r:embed="rId11">
            <a:alphaModFix/>
          </a:blip>
          <a:srcRect/>
          <a:stretch/>
        </p:blipFill>
        <p:spPr>
          <a:xfrm>
            <a:off x="6704200" y="2559562"/>
            <a:ext cx="904650" cy="90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cxnSp>
        <p:nvCxnSpPr>
          <p:cNvPr id="372" name="Google Shape;372;p18"/>
          <p:cNvCxnSpPr/>
          <p:nvPr/>
        </p:nvCxnSpPr>
        <p:spPr>
          <a:xfrm>
            <a:off x="0" y="0"/>
            <a:ext cx="914400" cy="0"/>
          </a:xfrm>
          <a:prstGeom prst="straightConnector1">
            <a:avLst/>
          </a:prstGeom>
          <a:noFill/>
          <a:ln w="9525" cap="flat" cmpd="sng">
            <a:solidFill>
              <a:srgbClr val="FBFFFF"/>
            </a:solidFill>
            <a:prstDash val="solid"/>
            <a:miter lim="8000"/>
            <a:headEnd type="none" w="sm" len="sm"/>
            <a:tailEnd type="none" w="sm" len="sm"/>
          </a:ln>
        </p:spPr>
      </p:cxnSp>
      <p:pic>
        <p:nvPicPr>
          <p:cNvPr id="373" name="Google Shape;373;p18"/>
          <p:cNvPicPr preferRelativeResize="0"/>
          <p:nvPr/>
        </p:nvPicPr>
        <p:blipFill rotWithShape="1">
          <a:blip r:embed="rId3">
            <a:alphaModFix/>
          </a:blip>
          <a:srcRect l="-2737" r="-6360" b="-267"/>
          <a:stretch/>
        </p:blipFill>
        <p:spPr>
          <a:xfrm>
            <a:off x="4530763" y="3819525"/>
            <a:ext cx="3130550" cy="365125"/>
          </a:xfrm>
          <a:prstGeom prst="rect">
            <a:avLst/>
          </a:prstGeom>
          <a:noFill/>
          <a:ln>
            <a:noFill/>
          </a:ln>
        </p:spPr>
      </p:pic>
      <p:sp>
        <p:nvSpPr>
          <p:cNvPr id="374" name="Google Shape;374;p18"/>
          <p:cNvSpPr txBox="1"/>
          <p:nvPr/>
        </p:nvSpPr>
        <p:spPr>
          <a:xfrm>
            <a:off x="2357438" y="4189413"/>
            <a:ext cx="7477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en-US" sz="1400" b="0" i="0" u="sng" strike="noStrike" cap="none">
                <a:solidFill>
                  <a:schemeClr val="hlink"/>
                </a:solidFill>
                <a:latin typeface="Crimson Pro Medium"/>
                <a:ea typeface="Crimson Pro Medium"/>
                <a:cs typeface="Crimson Pro Medium"/>
                <a:sym typeface="Crimson Pro Medium"/>
                <a:hlinkClick r:id="rId4"/>
              </a:rPr>
              <a:t>arc@angsanahealth.com</a:t>
            </a:r>
            <a:endParaRPr sz="1400" b="0" i="0" u="none" strike="noStrike" cap="none">
              <a:solidFill>
                <a:srgbClr val="000000"/>
              </a:solidFill>
              <a:latin typeface="Crimson Pro Medium"/>
              <a:ea typeface="Crimson Pro Medium"/>
              <a:cs typeface="Crimson Pro Medium"/>
              <a:sym typeface="Crimson Pr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3800" dirty="0">
                <a:latin typeface="Crimson Pro Medium"/>
                <a:ea typeface="Crimson Pro Medium"/>
                <a:cs typeface="Crimson Pro Medium"/>
                <a:sym typeface="Crimson Pro Medium"/>
              </a:rPr>
              <a:t>Content</a:t>
            </a:r>
            <a:endParaRPr sz="3800" dirty="0">
              <a:latin typeface="Crimson Pro Medium"/>
              <a:ea typeface="Crimson Pro Medium"/>
              <a:cs typeface="Crimson Pro Medium"/>
              <a:sym typeface="Crimson Pro Medium"/>
            </a:endParaRPr>
          </a:p>
        </p:txBody>
      </p:sp>
      <p:sp>
        <p:nvSpPr>
          <p:cNvPr id="156" name="Google Shape;156;p2"/>
          <p:cNvSpPr txBox="1">
            <a:spLocks noGrp="1"/>
          </p:cNvSpPr>
          <p:nvPr>
            <p:ph type="body" idx="1"/>
          </p:nvPr>
        </p:nvSpPr>
        <p:spPr>
          <a:xfrm>
            <a:off x="838200" y="153687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Font typeface="Crimson Pro Medium"/>
              <a:buAutoNum type="arabicPeriod"/>
            </a:pPr>
            <a:r>
              <a:rPr lang="en-US" dirty="0"/>
              <a:t>Why an ILD Training Kit?</a:t>
            </a:r>
            <a:endParaRPr dirty="0"/>
          </a:p>
          <a:p>
            <a:pPr marL="457200" lvl="0" indent="-406400" algn="l" rtl="0">
              <a:lnSpc>
                <a:spcPct val="90000"/>
              </a:lnSpc>
              <a:spcBef>
                <a:spcPts val="0"/>
              </a:spcBef>
              <a:spcAft>
                <a:spcPts val="0"/>
              </a:spcAft>
              <a:buSzPts val="2800"/>
              <a:buFont typeface="Crimson Pro Medium"/>
              <a:buAutoNum type="arabicPeriod"/>
            </a:pPr>
            <a:r>
              <a:rPr lang="en-US" dirty="0">
                <a:latin typeface="Crimson Pro Medium"/>
                <a:ea typeface="Crimson Pro Medium"/>
                <a:cs typeface="Crimson Pro Medium"/>
                <a:sym typeface="Crimson Pro Medium"/>
              </a:rPr>
              <a:t>Overview of ILDs </a:t>
            </a:r>
            <a:endParaRPr dirty="0">
              <a:latin typeface="Crimson Pro Medium"/>
              <a:ea typeface="Crimson Pro Medium"/>
              <a:cs typeface="Crimson Pro Medium"/>
              <a:sym typeface="Crimson Pro Medium"/>
            </a:endParaRPr>
          </a:p>
          <a:p>
            <a:pPr marL="457200" lvl="0" indent="-406400" algn="l" rtl="0">
              <a:lnSpc>
                <a:spcPct val="90000"/>
              </a:lnSpc>
              <a:spcBef>
                <a:spcPts val="0"/>
              </a:spcBef>
              <a:spcAft>
                <a:spcPts val="0"/>
              </a:spcAft>
              <a:buSzPts val="2800"/>
              <a:buFont typeface="Crimson Pro Medium"/>
              <a:buAutoNum type="arabicPeriod"/>
            </a:pPr>
            <a:r>
              <a:rPr lang="en-US" dirty="0">
                <a:latin typeface="Crimson Pro Medium"/>
                <a:ea typeface="Crimson Pro Medium"/>
                <a:cs typeface="Crimson Pro Medium"/>
                <a:sym typeface="Crimson Pro Medium"/>
              </a:rPr>
              <a:t>Evaluating Patients for ILD</a:t>
            </a:r>
            <a:endParaRPr dirty="0">
              <a:latin typeface="Crimson Pro Medium"/>
              <a:ea typeface="Crimson Pro Medium"/>
              <a:cs typeface="Crimson Pro Medium"/>
              <a:sym typeface="Crimson Pro Medium"/>
            </a:endParaRPr>
          </a:p>
          <a:p>
            <a:pPr marL="457200" lvl="0" indent="-406400" algn="l" rtl="0">
              <a:lnSpc>
                <a:spcPct val="90000"/>
              </a:lnSpc>
              <a:spcBef>
                <a:spcPts val="0"/>
              </a:spcBef>
              <a:spcAft>
                <a:spcPts val="0"/>
              </a:spcAft>
              <a:buSzPts val="2800"/>
              <a:buFont typeface="Crimson Pro Medium"/>
              <a:buAutoNum type="arabicPeriod"/>
            </a:pPr>
            <a:r>
              <a:rPr lang="en-US" dirty="0">
                <a:latin typeface="Crimson Pro Medium"/>
                <a:ea typeface="Crimson Pro Medium"/>
                <a:cs typeface="Crimson Pro Medium"/>
                <a:sym typeface="Crimson Pro Medium"/>
              </a:rPr>
              <a:t>Practical Sessions</a:t>
            </a:r>
            <a:endParaRPr dirty="0">
              <a:latin typeface="Crimson Pro Medium"/>
              <a:ea typeface="Crimson Pro Medium"/>
              <a:cs typeface="Crimson Pro Medium"/>
              <a:sym typeface="Crimson Pro Medium"/>
            </a:endParaRPr>
          </a:p>
          <a:p>
            <a:pPr marL="914400" lvl="1" indent="-368300" algn="l" rtl="0">
              <a:lnSpc>
                <a:spcPct val="90000"/>
              </a:lnSpc>
              <a:spcBef>
                <a:spcPts val="0"/>
              </a:spcBef>
              <a:spcAft>
                <a:spcPts val="0"/>
              </a:spcAft>
              <a:buSzPts val="2600"/>
              <a:buFont typeface="Crimson Pro Medium"/>
              <a:buAutoNum type="alphaLcPeriod"/>
            </a:pPr>
            <a:r>
              <a:rPr lang="en-US" sz="2600" dirty="0"/>
              <a:t>Referral Letter for Suspected ILD</a:t>
            </a:r>
            <a:endParaRPr sz="2600" dirty="0">
              <a:latin typeface="Crimson Pro Medium"/>
              <a:ea typeface="Crimson Pro Medium"/>
              <a:cs typeface="Crimson Pro Medium"/>
              <a:sym typeface="Crimson Pro Medium"/>
            </a:endParaRPr>
          </a:p>
          <a:p>
            <a:pPr marL="914400" lvl="1" indent="-368300" algn="l" rtl="0">
              <a:lnSpc>
                <a:spcPct val="90000"/>
              </a:lnSpc>
              <a:spcBef>
                <a:spcPts val="0"/>
              </a:spcBef>
              <a:spcAft>
                <a:spcPts val="0"/>
              </a:spcAft>
              <a:buSzPts val="2600"/>
              <a:buFont typeface="Crimson Pro Medium"/>
              <a:buAutoNum type="alphaLcPeriod"/>
            </a:pPr>
            <a:r>
              <a:rPr lang="en-US" sz="2600" dirty="0">
                <a:latin typeface="Crimson Pro Medium"/>
                <a:ea typeface="Crimson Pro Medium"/>
                <a:cs typeface="Crimson Pro Medium"/>
                <a:sym typeface="Crimson Pro Medium"/>
              </a:rPr>
              <a:t>Case Studies</a:t>
            </a:r>
            <a:endParaRPr sz="2600" strike="sngStrike" dirty="0">
              <a:latin typeface="Crimson Pro Medium"/>
              <a:ea typeface="Crimson Pro Medium"/>
              <a:cs typeface="Crimson Pro Medium"/>
              <a:sym typeface="Crimson Pro Medium"/>
            </a:endParaRPr>
          </a:p>
          <a:p>
            <a:pPr marL="457200" lvl="0" indent="-406400" algn="l" rtl="0">
              <a:lnSpc>
                <a:spcPct val="90000"/>
              </a:lnSpc>
              <a:spcBef>
                <a:spcPts val="0"/>
              </a:spcBef>
              <a:spcAft>
                <a:spcPts val="0"/>
              </a:spcAft>
              <a:buSzPts val="2800"/>
              <a:buFont typeface="Crimson Pro Medium"/>
              <a:buAutoNum type="arabicPeriod"/>
            </a:pPr>
            <a:r>
              <a:rPr lang="en-US" dirty="0">
                <a:latin typeface="Crimson Pro Medium"/>
                <a:ea typeface="Crimson Pro Medium"/>
                <a:cs typeface="Crimson Pro Medium"/>
                <a:sym typeface="Crimson Pro Medium"/>
              </a:rPr>
              <a:t>Take ACTION: A Step-by-Step Guide to the </a:t>
            </a:r>
            <a:r>
              <a:rPr lang="en-US" dirty="0"/>
              <a:t>Referral Letter for Suspected ILD</a:t>
            </a:r>
            <a:endParaRPr dirty="0">
              <a:latin typeface="Crimson Pro Medium"/>
              <a:ea typeface="Crimson Pro Medium"/>
              <a:cs typeface="Crimson Pro Medium"/>
              <a:sym typeface="Crimson Pro Medium"/>
            </a:endParaRPr>
          </a:p>
          <a:p>
            <a:pPr marL="457200" lvl="0" indent="-406400" algn="l" rtl="0">
              <a:lnSpc>
                <a:spcPct val="90000"/>
              </a:lnSpc>
              <a:spcBef>
                <a:spcPts val="0"/>
              </a:spcBef>
              <a:spcAft>
                <a:spcPts val="0"/>
              </a:spcAft>
              <a:buSzPts val="2800"/>
              <a:buFont typeface="Crimson Pro Medium"/>
              <a:buAutoNum type="arabicPeriod"/>
            </a:pPr>
            <a:r>
              <a:rPr lang="en-US" dirty="0">
                <a:latin typeface="Crimson Pro Medium"/>
                <a:ea typeface="Crimson Pro Medium"/>
                <a:cs typeface="Crimson Pro Medium"/>
                <a:sym typeface="Crimson Pro Medium"/>
              </a:rPr>
              <a:t>Summary </a:t>
            </a:r>
            <a:endParaRPr dirty="0">
              <a:latin typeface="Crimson Pro Medium"/>
              <a:ea typeface="Crimson Pro Medium"/>
              <a:cs typeface="Crimson Pro Medium"/>
              <a:sym typeface="Crimson Pro Medium"/>
            </a:endParaRPr>
          </a:p>
          <a:p>
            <a:pPr marL="457200" lvl="0" indent="-406400" algn="l" rtl="0">
              <a:lnSpc>
                <a:spcPct val="90000"/>
              </a:lnSpc>
              <a:spcBef>
                <a:spcPts val="0"/>
              </a:spcBef>
              <a:spcAft>
                <a:spcPts val="0"/>
              </a:spcAft>
              <a:buSzPts val="2800"/>
              <a:buFont typeface="Crimson Pro Medium"/>
              <a:buAutoNum type="arabicPeriod"/>
            </a:pPr>
            <a:r>
              <a:rPr lang="en-US" dirty="0">
                <a:latin typeface="Crimson Pro Medium"/>
                <a:ea typeface="Crimson Pro Medium"/>
                <a:cs typeface="Crimson Pro Medium"/>
                <a:sym typeface="Crimson Pro Medium"/>
              </a:rPr>
              <a:t>Acknowledgment</a:t>
            </a:r>
            <a:endParaRPr dirty="0">
              <a:latin typeface="Crimson Pro Medium"/>
              <a:ea typeface="Crimson Pro Medium"/>
              <a:cs typeface="Crimson Pro Medium"/>
              <a:sym typeface="Crimson Pr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800" dirty="0"/>
              <a:t>Why an ILD Training Kit?</a:t>
            </a:r>
            <a:endParaRPr sz="3800" dirty="0"/>
          </a:p>
        </p:txBody>
      </p:sp>
      <p:sp>
        <p:nvSpPr>
          <p:cNvPr id="163" name="Google Shape;163;p3"/>
          <p:cNvSpPr txBox="1">
            <a:spLocks noGrp="1"/>
          </p:cNvSpPr>
          <p:nvPr>
            <p:ph type="body" idx="1"/>
          </p:nvPr>
        </p:nvSpPr>
        <p:spPr>
          <a:xfrm>
            <a:off x="838200" y="1253400"/>
            <a:ext cx="10288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600" dirty="0">
                <a:solidFill>
                  <a:srgbClr val="0070C0"/>
                </a:solidFill>
                <a:latin typeface="Crimson Pro Medium"/>
                <a:ea typeface="Crimson Pro Medium"/>
                <a:cs typeface="Crimson Pro Medium"/>
                <a:sym typeface="Crimson Pro Medium"/>
              </a:rPr>
              <a:t>Objective</a:t>
            </a:r>
            <a:endParaRPr sz="2600" dirty="0">
              <a:solidFill>
                <a:srgbClr val="0070C0"/>
              </a:solidFill>
              <a:latin typeface="Crimson Pro Medium"/>
              <a:ea typeface="Crimson Pro Medium"/>
              <a:cs typeface="Crimson Pro Medium"/>
              <a:sym typeface="Crimson Pro Medium"/>
            </a:endParaRPr>
          </a:p>
          <a:p>
            <a:pPr marL="63500" lvl="0" indent="0" algn="l" rtl="0">
              <a:lnSpc>
                <a:spcPct val="100000"/>
              </a:lnSpc>
              <a:spcBef>
                <a:spcPts val="0"/>
              </a:spcBef>
              <a:spcAft>
                <a:spcPts val="0"/>
              </a:spcAft>
              <a:buSzPts val="2600"/>
              <a:buNone/>
            </a:pPr>
            <a:r>
              <a:rPr lang="en-US" sz="2600" dirty="0">
                <a:latin typeface="Crimson Pro Medium"/>
                <a:ea typeface="Crimson Pro Medium"/>
                <a:cs typeface="Crimson Pro Medium"/>
                <a:sym typeface="Crimson Pro Medium"/>
              </a:rPr>
              <a:t>This ILD Training Kit equips primary care doctors to identify, screen, and refer patients at risk of ILD.</a:t>
            </a:r>
            <a:endParaRPr sz="2600" strike="sngStrike" dirty="0">
              <a:latin typeface="Crimson Pro Medium"/>
              <a:ea typeface="Crimson Pro Medium"/>
              <a:cs typeface="Crimson Pro Medium"/>
              <a:sym typeface="Crimson Pro Medium"/>
            </a:endParaRPr>
          </a:p>
          <a:p>
            <a:pPr marL="457200" lvl="0" indent="0" algn="l" rtl="0">
              <a:lnSpc>
                <a:spcPct val="100000"/>
              </a:lnSpc>
              <a:spcBef>
                <a:spcPts val="0"/>
              </a:spcBef>
              <a:spcAft>
                <a:spcPts val="0"/>
              </a:spcAft>
              <a:buSzPts val="1800"/>
              <a:buNone/>
            </a:pPr>
            <a:endParaRPr sz="2600" dirty="0">
              <a:latin typeface="Crimson Pro Medium"/>
              <a:ea typeface="Crimson Pro Medium"/>
              <a:cs typeface="Crimson Pro Medium"/>
              <a:sym typeface="Crimson Pro Medium"/>
            </a:endParaRPr>
          </a:p>
          <a:p>
            <a:pPr marL="0" lvl="0" indent="0" algn="l" rtl="0">
              <a:lnSpc>
                <a:spcPct val="100000"/>
              </a:lnSpc>
              <a:spcBef>
                <a:spcPts val="0"/>
              </a:spcBef>
              <a:spcAft>
                <a:spcPts val="0"/>
              </a:spcAft>
              <a:buSzPts val="1800"/>
              <a:buNone/>
            </a:pPr>
            <a:r>
              <a:rPr lang="en-US" sz="2600" dirty="0">
                <a:solidFill>
                  <a:srgbClr val="0070C0"/>
                </a:solidFill>
                <a:latin typeface="Crimson Pro Medium"/>
                <a:ea typeface="Crimson Pro Medium"/>
                <a:cs typeface="Crimson Pro Medium"/>
                <a:sym typeface="Crimson Pro Medium"/>
              </a:rPr>
              <a:t>How does this training help Primary Care Doctors?</a:t>
            </a:r>
            <a:endParaRPr sz="2600" dirty="0">
              <a:solidFill>
                <a:srgbClr val="0070C0"/>
              </a:solidFill>
              <a:latin typeface="Crimson Pro Medium"/>
              <a:ea typeface="Crimson Pro Medium"/>
              <a:cs typeface="Crimson Pro Medium"/>
              <a:sym typeface="Crimson Pro Medium"/>
            </a:endParaRPr>
          </a:p>
          <a:p>
            <a:pPr marL="457200" lvl="0" indent="-393700" algn="l" rtl="0">
              <a:lnSpc>
                <a:spcPct val="100000"/>
              </a:lnSpc>
              <a:spcBef>
                <a:spcPts val="0"/>
              </a:spcBef>
              <a:spcAft>
                <a:spcPts val="0"/>
              </a:spcAft>
              <a:buSzPts val="2600"/>
              <a:buFont typeface="Crimson Pro"/>
              <a:buAutoNum type="arabicPeriod"/>
            </a:pPr>
            <a:r>
              <a:rPr lang="en-US" sz="2600" dirty="0">
                <a:latin typeface="Crimson Pro Medium"/>
                <a:ea typeface="Crimson Pro Medium"/>
                <a:cs typeface="Crimson Pro Medium"/>
                <a:sym typeface="Crimson Pro Medium"/>
              </a:rPr>
              <a:t>Early detection: Helps you identify patients at risk of ILD early, enabling timely intervention and better patient outcomes.</a:t>
            </a:r>
            <a:endParaRPr sz="2600" dirty="0">
              <a:latin typeface="Crimson Pro Medium"/>
              <a:ea typeface="Crimson Pro Medium"/>
              <a:cs typeface="Crimson Pro Medium"/>
              <a:sym typeface="Crimson Pro Medium"/>
            </a:endParaRPr>
          </a:p>
          <a:p>
            <a:pPr marL="457200" lvl="0" indent="-393700" algn="l" rtl="0">
              <a:lnSpc>
                <a:spcPct val="100000"/>
              </a:lnSpc>
              <a:spcBef>
                <a:spcPts val="0"/>
              </a:spcBef>
              <a:spcAft>
                <a:spcPts val="0"/>
              </a:spcAft>
              <a:buSzPts val="2600"/>
              <a:buFont typeface="Crimson Pro"/>
              <a:buAutoNum type="arabicPeriod"/>
            </a:pPr>
            <a:r>
              <a:rPr lang="en-US" sz="2600" dirty="0">
                <a:latin typeface="Crimson Pro Medium"/>
                <a:ea typeface="Crimson Pro Medium"/>
                <a:cs typeface="Crimson Pro Medium"/>
                <a:sym typeface="Crimson Pro Medium"/>
              </a:rPr>
              <a:t>Efficient referrals: Provides clear referral pathways to enable earlier diagnosis and improved care coordination.</a:t>
            </a:r>
            <a:endParaRPr sz="2600" dirty="0">
              <a:latin typeface="Crimson Pro Medium"/>
              <a:ea typeface="Crimson Pro Medium"/>
              <a:cs typeface="Crimson Pro Medium"/>
              <a:sym typeface="Crimson Pr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3800">
                <a:latin typeface="Crimson Pro Medium"/>
                <a:ea typeface="Crimson Pro Medium"/>
                <a:cs typeface="Crimson Pro Medium"/>
                <a:sym typeface="Crimson Pro Medium"/>
              </a:rPr>
              <a:t>Overview of ILDs</a:t>
            </a:r>
            <a:endParaRPr sz="3800">
              <a:latin typeface="Crimson Pro Medium"/>
              <a:ea typeface="Crimson Pro Medium"/>
              <a:cs typeface="Crimson Pro Medium"/>
              <a:sym typeface="Crimson Pro Medium"/>
            </a:endParaRPr>
          </a:p>
        </p:txBody>
      </p:sp>
      <p:sp>
        <p:nvSpPr>
          <p:cNvPr id="169" name="Google Shape;169;p4"/>
          <p:cNvSpPr txBox="1"/>
          <p:nvPr/>
        </p:nvSpPr>
        <p:spPr>
          <a:xfrm>
            <a:off x="838200" y="5735308"/>
            <a:ext cx="101250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rimson Pro Medium"/>
                <a:ea typeface="Crimson Pro Medium"/>
                <a:cs typeface="Crimson Pro Medium"/>
                <a:sym typeface="Crimson Pro Medium"/>
              </a:rPr>
              <a:t>References:</a:t>
            </a:r>
            <a:endParaRPr sz="900" b="0" i="0" u="none" strike="noStrike" cap="none">
              <a:solidFill>
                <a:srgbClr val="000000"/>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chemeClr val="dk1"/>
              </a:buClr>
              <a:buSzPts val="900"/>
              <a:buFont typeface="Crimson Pro Medium"/>
              <a:buAutoNum type="arabicPeriod"/>
            </a:pPr>
            <a:r>
              <a:rPr lang="en-US" sz="900" b="0" i="0" u="none" strike="noStrike" cap="none">
                <a:solidFill>
                  <a:schemeClr val="dk1"/>
                </a:solidFill>
                <a:latin typeface="Crimson Pro Medium"/>
                <a:ea typeface="Crimson Pro Medium"/>
                <a:cs typeface="Crimson Pro Medium"/>
                <a:sym typeface="Crimson Pro Medium"/>
              </a:rPr>
              <a:t>Jeganathan, N., &amp; Sathananthan, M. (2021). The prevalence and burden of interstitial lung diseases in the USA. ERJ open research, 8(1), 00630-2021. </a:t>
            </a:r>
            <a:r>
              <a:rPr lang="en-US" sz="900" b="0" i="0" u="sng" strike="noStrike" cap="none">
                <a:solidFill>
                  <a:schemeClr val="hlink"/>
                </a:solidFill>
                <a:latin typeface="Crimson Pro Medium"/>
                <a:ea typeface="Crimson Pro Medium"/>
                <a:cs typeface="Crimson Pro Medium"/>
                <a:sym typeface="Crimson Pro Medium"/>
                <a:hlinkClick r:id="rId3"/>
              </a:rPr>
              <a:t>https://doi.org/10.1183/23120541.00630-2021</a:t>
            </a:r>
            <a:r>
              <a:rPr lang="en-US" sz="900" b="0" i="0" u="none" strike="noStrike" cap="none">
                <a:solidFill>
                  <a:schemeClr val="dk1"/>
                </a:solidFill>
                <a:latin typeface="Crimson Pro Medium"/>
                <a:ea typeface="Crimson Pro Medium"/>
                <a:cs typeface="Crimson Pro Medium"/>
                <a:sym typeface="Crimson Pro Medium"/>
              </a:rPr>
              <a:t> </a:t>
            </a:r>
            <a:endParaRPr sz="900" b="0" i="0" u="none" strike="noStrike" cap="none">
              <a:solidFill>
                <a:schemeClr val="dk1"/>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chemeClr val="dk1"/>
              </a:buClr>
              <a:buSzPts val="900"/>
              <a:buFont typeface="Crimson Pro Medium"/>
              <a:buAutoNum type="arabicPeriod"/>
            </a:pPr>
            <a:r>
              <a:rPr lang="en-US" sz="900" b="0" i="0" u="none" strike="noStrike" cap="none">
                <a:solidFill>
                  <a:schemeClr val="dk1"/>
                </a:solidFill>
                <a:latin typeface="Crimson Pro Medium"/>
                <a:ea typeface="Crimson Pro Medium"/>
                <a:cs typeface="Crimson Pro Medium"/>
                <a:sym typeface="Crimson Pro Medium"/>
              </a:rPr>
              <a:t>Kaul, B., Cottin, V., Collard, H. R., &amp; Valenzuela, C. (2021). Variability in global prevalence of interstitial lung disease. Frontiers in Medicine, 8, 751181. </a:t>
            </a:r>
            <a:r>
              <a:rPr lang="en-US" sz="900" b="0" i="0" u="sng" strike="noStrike" cap="none">
                <a:solidFill>
                  <a:schemeClr val="hlink"/>
                </a:solidFill>
                <a:latin typeface="Crimson Pro Medium"/>
                <a:ea typeface="Crimson Pro Medium"/>
                <a:cs typeface="Crimson Pro Medium"/>
                <a:sym typeface="Crimson Pro Medium"/>
                <a:hlinkClick r:id="rId4"/>
              </a:rPr>
              <a:t>https://doi.org/10.3389/fmed.2021.751181</a:t>
            </a:r>
            <a:endParaRPr sz="900" b="0" i="0" u="sng" strike="noStrike" cap="none">
              <a:solidFill>
                <a:schemeClr val="hlink"/>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chemeClr val="dk1"/>
              </a:buClr>
              <a:buSzPts val="900"/>
              <a:buFont typeface="Crimson Pro Medium"/>
              <a:buAutoNum type="arabicPeriod"/>
            </a:pPr>
            <a:r>
              <a:rPr lang="en-US" sz="900" b="0" i="0" u="none" strike="noStrike" cap="none">
                <a:solidFill>
                  <a:schemeClr val="dk1"/>
                </a:solidFill>
                <a:latin typeface="Crimson Pro Medium"/>
                <a:ea typeface="Crimson Pro Medium"/>
                <a:cs typeface="Crimson Pro Medium"/>
                <a:sym typeface="Crimson Pro Medium"/>
              </a:rPr>
              <a:t>An official American Thoracic Society/European Respiratory Society statement: Update of the international multidisciplinary classification of the idiopathic interstitial pneumonias. Am J Respir Crit Care Med. 2013 Sep 15;188(6):733-48. </a:t>
            </a:r>
            <a:r>
              <a:rPr lang="en-US" sz="900" b="0" i="0" u="sng" strike="noStrike" cap="none">
                <a:solidFill>
                  <a:schemeClr val="dk1"/>
                </a:solidFill>
                <a:latin typeface="Crimson Pro Medium"/>
                <a:ea typeface="Crimson Pro Medium"/>
                <a:cs typeface="Crimson Pro Medium"/>
                <a:sym typeface="Crimson Pro Medium"/>
                <a:hlinkClick r:id="rId5">
                  <a:extLst>
                    <a:ext uri="{A12FA001-AC4F-418D-AE19-62706E023703}">
                      <ahyp:hlinkClr xmlns:ahyp="http://schemas.microsoft.com/office/drawing/2018/hyperlinkcolor" val="tx"/>
                    </a:ext>
                  </a:extLst>
                </a:hlinkClick>
              </a:rPr>
              <a:t>https://doi.org/ 10.1164/rccm.201308-1483ST</a:t>
            </a:r>
            <a:r>
              <a:rPr lang="en-US" sz="900" b="0" i="0" u="none" strike="noStrike" cap="none">
                <a:solidFill>
                  <a:schemeClr val="dk1"/>
                </a:solidFill>
                <a:latin typeface="Crimson Pro Medium"/>
                <a:ea typeface="Crimson Pro Medium"/>
                <a:cs typeface="Crimson Pro Medium"/>
                <a:sym typeface="Crimson Pro Medium"/>
              </a:rPr>
              <a:t>.</a:t>
            </a:r>
            <a:endParaRPr sz="900" b="0" i="0" u="none" strike="noStrike" cap="none">
              <a:solidFill>
                <a:schemeClr val="dk1"/>
              </a:solidFill>
              <a:latin typeface="Crimson Pro Medium"/>
              <a:ea typeface="Crimson Pro Medium"/>
              <a:cs typeface="Crimson Pro Medium"/>
              <a:sym typeface="Crimson Pro Medium"/>
            </a:endParaRPr>
          </a:p>
        </p:txBody>
      </p:sp>
      <p:sp>
        <p:nvSpPr>
          <p:cNvPr id="170" name="Google Shape;170;p4"/>
          <p:cNvSpPr/>
          <p:nvPr/>
        </p:nvSpPr>
        <p:spPr>
          <a:xfrm>
            <a:off x="976138" y="1219236"/>
            <a:ext cx="2438878" cy="1273832"/>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599BD5"/>
          </a:solidFill>
          <a:ln w="25400" cap="flat" cmpd="sng">
            <a:solidFill>
              <a:srgbClr val="599BD5"/>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120900" tIns="69075" rIns="120900" bIns="69075" anchor="ctr" anchorCtr="0">
            <a:noAutofit/>
          </a:bodyPr>
          <a:lstStyle/>
          <a:p>
            <a:pPr marL="0" marR="0" lvl="0" indent="0" algn="ctr" rtl="0">
              <a:lnSpc>
                <a:spcPct val="90000"/>
              </a:lnSpc>
              <a:spcBef>
                <a:spcPts val="595"/>
              </a:spcBef>
              <a:spcAft>
                <a:spcPts val="0"/>
              </a:spcAft>
              <a:buClr>
                <a:schemeClr val="lt1"/>
              </a:buClr>
              <a:buSzPts val="1700"/>
              <a:buFont typeface="Arial"/>
              <a:buNone/>
            </a:pPr>
            <a:r>
              <a:rPr lang="en-US" sz="2000" b="0" i="0" u="none" strike="noStrike" cap="none">
                <a:solidFill>
                  <a:schemeClr val="lt1"/>
                </a:solidFill>
                <a:latin typeface="Crimson Pro Medium"/>
                <a:ea typeface="Crimson Pro Medium"/>
                <a:cs typeface="Crimson Pro Medium"/>
                <a:sym typeface="Crimson Pro Medium"/>
              </a:rPr>
              <a:t>What are ILDs?</a:t>
            </a:r>
            <a:endParaRPr sz="2000" b="0" i="0" u="none" strike="noStrike" cap="none">
              <a:solidFill>
                <a:schemeClr val="lt1"/>
              </a:solidFill>
              <a:latin typeface="Crimson Pro Medium"/>
              <a:ea typeface="Crimson Pro Medium"/>
              <a:cs typeface="Crimson Pro Medium"/>
              <a:sym typeface="Crimson Pro Medium"/>
            </a:endParaRPr>
          </a:p>
        </p:txBody>
      </p:sp>
      <p:sp>
        <p:nvSpPr>
          <p:cNvPr id="171" name="Google Shape;171;p4"/>
          <p:cNvSpPr/>
          <p:nvPr/>
        </p:nvSpPr>
        <p:spPr>
          <a:xfrm>
            <a:off x="6005651" y="1219236"/>
            <a:ext cx="2438878" cy="1273832"/>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48BD62"/>
          </a:solidFill>
          <a:ln w="25400" cap="flat" cmpd="sng">
            <a:solidFill>
              <a:srgbClr val="48BD62"/>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120900" tIns="69075" rIns="120900" bIns="69075" anchor="ctr" anchorCtr="0">
            <a:noAutofit/>
          </a:bodyPr>
          <a:lstStyle/>
          <a:p>
            <a:pPr marL="0" marR="0" lvl="0" indent="0" algn="ctr" rtl="0">
              <a:lnSpc>
                <a:spcPct val="90000"/>
              </a:lnSpc>
              <a:spcBef>
                <a:spcPts val="595"/>
              </a:spcBef>
              <a:spcAft>
                <a:spcPts val="0"/>
              </a:spcAft>
              <a:buClr>
                <a:schemeClr val="lt1"/>
              </a:buClr>
              <a:buSzPts val="1700"/>
              <a:buFont typeface="Arial"/>
              <a:buNone/>
            </a:pPr>
            <a:r>
              <a:rPr lang="en-US" sz="2000" b="0" i="0" u="none" strike="noStrike" cap="none">
                <a:solidFill>
                  <a:schemeClr val="lt1"/>
                </a:solidFill>
                <a:latin typeface="Crimson Pro Medium"/>
                <a:ea typeface="Crimson Pro Medium"/>
                <a:cs typeface="Crimson Pro Medium"/>
                <a:sym typeface="Crimson Pro Medium"/>
              </a:rPr>
              <a:t>Prevalence &amp; Incidence</a:t>
            </a:r>
            <a:endParaRPr sz="2000" b="0" i="0" u="none" strike="noStrike" cap="none">
              <a:solidFill>
                <a:schemeClr val="lt1"/>
              </a:solidFill>
              <a:latin typeface="Crimson Pro Medium"/>
              <a:ea typeface="Crimson Pro Medium"/>
              <a:cs typeface="Crimson Pro Medium"/>
              <a:sym typeface="Crimson Pro Medium"/>
            </a:endParaRPr>
          </a:p>
        </p:txBody>
      </p:sp>
      <p:sp>
        <p:nvSpPr>
          <p:cNvPr id="172" name="Google Shape;172;p4"/>
          <p:cNvSpPr/>
          <p:nvPr/>
        </p:nvSpPr>
        <p:spPr>
          <a:xfrm>
            <a:off x="8524199" y="1219236"/>
            <a:ext cx="2438878" cy="1273832"/>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6FAB46"/>
          </a:solidFill>
          <a:ln w="25400" cap="flat" cmpd="sng">
            <a:solidFill>
              <a:srgbClr val="6FAB46"/>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120900" tIns="69075" rIns="120900" bIns="69075" anchor="ctr" anchorCtr="0">
            <a:noAutofit/>
          </a:bodyPr>
          <a:lstStyle/>
          <a:p>
            <a:pPr marL="0" marR="0" lvl="0" indent="0" algn="ctr" rtl="0">
              <a:lnSpc>
                <a:spcPct val="90000"/>
              </a:lnSpc>
              <a:spcBef>
                <a:spcPts val="595"/>
              </a:spcBef>
              <a:spcAft>
                <a:spcPts val="0"/>
              </a:spcAft>
              <a:buClr>
                <a:schemeClr val="lt1"/>
              </a:buClr>
              <a:buSzPts val="1700"/>
              <a:buFont typeface="Arial"/>
              <a:buNone/>
            </a:pPr>
            <a:r>
              <a:rPr lang="en-US" sz="2000" b="0" i="0" u="none" strike="noStrike" cap="none">
                <a:solidFill>
                  <a:schemeClr val="lt1"/>
                </a:solidFill>
                <a:latin typeface="Crimson Pro Medium"/>
                <a:ea typeface="Crimson Pro Medium"/>
                <a:cs typeface="Crimson Pro Medium"/>
                <a:sym typeface="Crimson Pro Medium"/>
              </a:rPr>
              <a:t>DALY &amp; QALY</a:t>
            </a:r>
            <a:endParaRPr sz="2000" b="0" i="0" u="none" strike="noStrike" cap="none">
              <a:solidFill>
                <a:schemeClr val="lt1"/>
              </a:solidFill>
              <a:latin typeface="Crimson Pro Medium"/>
              <a:ea typeface="Crimson Pro Medium"/>
              <a:cs typeface="Crimson Pro Medium"/>
              <a:sym typeface="Crimson Pro Medium"/>
            </a:endParaRPr>
          </a:p>
        </p:txBody>
      </p:sp>
      <p:sp>
        <p:nvSpPr>
          <p:cNvPr id="173" name="Google Shape;173;p4"/>
          <p:cNvSpPr/>
          <p:nvPr/>
        </p:nvSpPr>
        <p:spPr>
          <a:xfrm>
            <a:off x="3488438" y="1219239"/>
            <a:ext cx="2438878" cy="1273832"/>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50C9B6"/>
          </a:solidFill>
          <a:ln w="25400" cap="flat" cmpd="sng">
            <a:solidFill>
              <a:srgbClr val="50C9B6"/>
            </a:solidFill>
            <a:prstDash val="solid"/>
            <a:round/>
            <a:headEnd type="none" w="sm" len="sm"/>
            <a:tailEnd type="none" w="sm" len="sm"/>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2000" b="0" i="0" u="none" strike="noStrike" cap="none">
                <a:solidFill>
                  <a:schemeClr val="lt1"/>
                </a:solidFill>
                <a:latin typeface="Crimson Pro Medium"/>
                <a:ea typeface="Crimson Pro Medium"/>
                <a:cs typeface="Crimson Pro Medium"/>
                <a:sym typeface="Crimson Pro Medium"/>
              </a:rPr>
              <a:t>Classification</a:t>
            </a:r>
            <a:endParaRPr sz="2000" b="0" i="0" u="none" strike="noStrike" cap="none">
              <a:solidFill>
                <a:srgbClr val="000000"/>
              </a:solidFill>
              <a:latin typeface="Crimson Pro Medium"/>
              <a:ea typeface="Crimson Pro Medium"/>
              <a:cs typeface="Crimson Pro Medium"/>
              <a:sym typeface="Crimson Pro Medium"/>
            </a:endParaRPr>
          </a:p>
        </p:txBody>
      </p:sp>
      <p:sp>
        <p:nvSpPr>
          <p:cNvPr id="174" name="Google Shape;174;p4"/>
          <p:cNvSpPr/>
          <p:nvPr/>
        </p:nvSpPr>
        <p:spPr>
          <a:xfrm>
            <a:off x="976138" y="2493068"/>
            <a:ext cx="2438878" cy="3234430"/>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CFDEEF">
              <a:alpha val="87843"/>
            </a:srgbClr>
          </a:solidFill>
          <a:ln w="25400" cap="flat" cmpd="sng">
            <a:solidFill>
              <a:srgbClr val="CFDEEF">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Interstitial Lung Diseases (ILDs) is a group of diseases that primarily affect the interstitium of the lungs. </a:t>
            </a:r>
            <a:endParaRPr sz="1500" b="0" i="0" u="none" strike="noStrike" cap="none">
              <a:solidFill>
                <a:schemeClr val="dk1"/>
              </a:solidFill>
              <a:latin typeface="Crimson Pro Medium"/>
              <a:ea typeface="Crimson Pro Medium"/>
              <a:cs typeface="Crimson Pro Medium"/>
              <a:sym typeface="Crimson Pro Medium"/>
            </a:endParaRPr>
          </a:p>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Can result in progressive inflammation and irreversible scarring of the lung tissues, causing decreased lung capacity</a:t>
            </a:r>
            <a:endParaRPr sz="1500" b="0" i="0" u="none" strike="noStrike" cap="none">
              <a:solidFill>
                <a:schemeClr val="dk1"/>
              </a:solidFill>
              <a:latin typeface="Crimson Pro Medium"/>
              <a:ea typeface="Crimson Pro Medium"/>
              <a:cs typeface="Crimson Pro Medium"/>
              <a:sym typeface="Crimson Pro Medium"/>
            </a:endParaRPr>
          </a:p>
        </p:txBody>
      </p:sp>
      <p:sp>
        <p:nvSpPr>
          <p:cNvPr id="175" name="Google Shape;175;p4"/>
          <p:cNvSpPr/>
          <p:nvPr/>
        </p:nvSpPr>
        <p:spPr>
          <a:xfrm>
            <a:off x="3488437" y="2493068"/>
            <a:ext cx="2438878" cy="3234430"/>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CDEAE8">
              <a:alpha val="87843"/>
            </a:srgbClr>
          </a:solidFill>
          <a:ln w="25400" cap="flat" cmpd="sng">
            <a:solidFill>
              <a:srgbClr val="CDEAE8">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Describes a collection of 200 lung diseases.</a:t>
            </a:r>
            <a:endParaRPr sz="1500" b="0" i="0" u="none" strike="noStrike" cap="none">
              <a:solidFill>
                <a:schemeClr val="dk1"/>
              </a:solidFill>
              <a:latin typeface="Crimson Pro Medium"/>
              <a:ea typeface="Crimson Pro Medium"/>
              <a:cs typeface="Crimson Pro Medium"/>
              <a:sym typeface="Crimson Pro Medium"/>
            </a:endParaRPr>
          </a:p>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Examples include: </a:t>
            </a:r>
            <a:endParaRPr sz="1500" b="0" i="0" u="none" strike="noStrike" cap="none">
              <a:solidFill>
                <a:schemeClr val="dk1"/>
              </a:solidFill>
              <a:latin typeface="Crimson Pro Medium"/>
              <a:ea typeface="Crimson Pro Medium"/>
              <a:cs typeface="Crimson Pro Medium"/>
              <a:sym typeface="Crimson Pro Medium"/>
            </a:endParaRPr>
          </a:p>
          <a:p>
            <a:pPr marL="685800" marR="0" lvl="1" indent="-266700" algn="l" rtl="0">
              <a:lnSpc>
                <a:spcPct val="90000"/>
              </a:lnSpc>
              <a:spcBef>
                <a:spcPts val="0"/>
              </a:spcBef>
              <a:spcAft>
                <a:spcPts val="0"/>
              </a:spcAft>
              <a:buClr>
                <a:schemeClr val="dk1"/>
              </a:buClr>
              <a:buSzPts val="1500"/>
              <a:buFont typeface="Crimson Pro Medium"/>
              <a:buAutoNum type="alphaLcPeriod"/>
            </a:pPr>
            <a:r>
              <a:rPr lang="en-US" sz="1500" b="0" i="0" u="none" strike="noStrike" cap="none">
                <a:solidFill>
                  <a:schemeClr val="dk1"/>
                </a:solidFill>
                <a:latin typeface="Crimson Pro Medium"/>
                <a:ea typeface="Crimson Pro Medium"/>
                <a:cs typeface="Crimson Pro Medium"/>
                <a:sym typeface="Crimson Pro Medium"/>
              </a:rPr>
              <a:t>Idiopathic pulmonary fibrosis (IPF)</a:t>
            </a:r>
            <a:endParaRPr sz="1500" b="0" i="0" u="none" strike="noStrike" cap="none">
              <a:solidFill>
                <a:schemeClr val="dk1"/>
              </a:solidFill>
              <a:latin typeface="Crimson Pro Medium"/>
              <a:ea typeface="Crimson Pro Medium"/>
              <a:cs typeface="Crimson Pro Medium"/>
              <a:sym typeface="Crimson Pro Medium"/>
            </a:endParaRPr>
          </a:p>
          <a:p>
            <a:pPr marL="685800" marR="0" lvl="1" indent="-266700" algn="l" rtl="0">
              <a:lnSpc>
                <a:spcPct val="90000"/>
              </a:lnSpc>
              <a:spcBef>
                <a:spcPts val="0"/>
              </a:spcBef>
              <a:spcAft>
                <a:spcPts val="0"/>
              </a:spcAft>
              <a:buClr>
                <a:schemeClr val="dk1"/>
              </a:buClr>
              <a:buSzPts val="1500"/>
              <a:buFont typeface="Crimson Pro Medium"/>
              <a:buAutoNum type="alphaLcPeriod"/>
            </a:pPr>
            <a:r>
              <a:rPr lang="en-US" sz="1500" b="0" i="0" u="none" strike="noStrike" cap="none">
                <a:solidFill>
                  <a:schemeClr val="dk1"/>
                </a:solidFill>
                <a:latin typeface="Crimson Pro Medium"/>
                <a:ea typeface="Crimson Pro Medium"/>
                <a:cs typeface="Crimson Pro Medium"/>
                <a:sym typeface="Crimson Pro Medium"/>
              </a:rPr>
              <a:t>Connective tissue disease-associated ILD (CTD-ILD)</a:t>
            </a:r>
            <a:endParaRPr sz="1500" b="0" i="0" u="none" strike="noStrike" cap="none">
              <a:solidFill>
                <a:schemeClr val="dk1"/>
              </a:solidFill>
              <a:latin typeface="Crimson Pro Medium"/>
              <a:ea typeface="Crimson Pro Medium"/>
              <a:cs typeface="Crimson Pro Medium"/>
              <a:sym typeface="Crimson Pro Medium"/>
            </a:endParaRPr>
          </a:p>
          <a:p>
            <a:pPr marL="685800" marR="0" lvl="1" indent="-266700" algn="l" rtl="0">
              <a:lnSpc>
                <a:spcPct val="90000"/>
              </a:lnSpc>
              <a:spcBef>
                <a:spcPts val="0"/>
              </a:spcBef>
              <a:spcAft>
                <a:spcPts val="0"/>
              </a:spcAft>
              <a:buClr>
                <a:schemeClr val="dk1"/>
              </a:buClr>
              <a:buSzPts val="1500"/>
              <a:buFont typeface="Crimson Pro Medium"/>
              <a:buAutoNum type="alphaLcPeriod"/>
            </a:pPr>
            <a:r>
              <a:rPr lang="en-US" sz="1500" b="0" i="0" u="none" strike="noStrike" cap="none">
                <a:solidFill>
                  <a:schemeClr val="dk1"/>
                </a:solidFill>
                <a:latin typeface="Crimson Pro Medium"/>
                <a:ea typeface="Crimson Pro Medium"/>
                <a:cs typeface="Crimson Pro Medium"/>
                <a:sym typeface="Crimson Pro Medium"/>
              </a:rPr>
              <a:t>Exposure-related ILD</a:t>
            </a:r>
            <a:endParaRPr sz="1500" b="0" i="0" u="none" strike="noStrike" cap="none">
              <a:solidFill>
                <a:schemeClr val="dk1"/>
              </a:solidFill>
              <a:latin typeface="Crimson Pro Medium"/>
              <a:ea typeface="Crimson Pro Medium"/>
              <a:cs typeface="Crimson Pro Medium"/>
              <a:sym typeface="Crimson Pro Medium"/>
            </a:endParaRPr>
          </a:p>
          <a:p>
            <a:pPr marL="685800" marR="0" lvl="1" indent="-266700" algn="l" rtl="0">
              <a:lnSpc>
                <a:spcPct val="90000"/>
              </a:lnSpc>
              <a:spcBef>
                <a:spcPts val="0"/>
              </a:spcBef>
              <a:spcAft>
                <a:spcPts val="0"/>
              </a:spcAft>
              <a:buClr>
                <a:schemeClr val="dk1"/>
              </a:buClr>
              <a:buSzPts val="1500"/>
              <a:buFont typeface="Crimson Pro Medium"/>
              <a:buAutoNum type="alphaLcPeriod"/>
            </a:pPr>
            <a:r>
              <a:rPr lang="en-US" sz="1500" b="0" i="0" u="none" strike="noStrike" cap="none">
                <a:solidFill>
                  <a:schemeClr val="dk1"/>
                </a:solidFill>
                <a:latin typeface="Crimson Pro Medium"/>
                <a:ea typeface="Crimson Pro Medium"/>
                <a:cs typeface="Crimson Pro Medium"/>
                <a:sym typeface="Crimson Pro Medium"/>
              </a:rPr>
              <a:t>Others </a:t>
            </a:r>
            <a:r>
              <a:rPr lang="en-US" sz="1200" b="0" i="0" u="none" strike="noStrike" cap="none">
                <a:solidFill>
                  <a:schemeClr val="dk1"/>
                </a:solidFill>
                <a:latin typeface="Crimson Pro Medium"/>
                <a:ea typeface="Crimson Pro Medium"/>
                <a:cs typeface="Crimson Pro Medium"/>
                <a:sym typeface="Crimson Pro Medium"/>
              </a:rPr>
              <a:t>(Find out more about other ILD classifications </a:t>
            </a:r>
            <a:r>
              <a:rPr lang="en-US" sz="1200" b="0" i="0" u="sng" strike="noStrike" cap="none">
                <a:solidFill>
                  <a:schemeClr val="hlink"/>
                </a:solidFill>
                <a:latin typeface="Crimson Pro Medium"/>
                <a:ea typeface="Crimson Pro Medium"/>
                <a:cs typeface="Crimson Pro Medium"/>
                <a:sym typeface="Crimson Pro Medium"/>
                <a:hlinkClick r:id="rId6"/>
              </a:rPr>
              <a:t>here​.</a:t>
            </a:r>
            <a:r>
              <a:rPr lang="en-US" sz="1200" b="0" i="0" u="none" strike="noStrike" cap="none">
                <a:solidFill>
                  <a:schemeClr val="dk1"/>
                </a:solidFill>
                <a:latin typeface="Crimson Pro Medium"/>
                <a:ea typeface="Crimson Pro Medium"/>
                <a:cs typeface="Crimson Pro Medium"/>
                <a:sym typeface="Crimson Pro Medium"/>
              </a:rPr>
              <a:t>)</a:t>
            </a:r>
            <a:endParaRPr sz="1200" b="0" i="0" u="none" strike="noStrike" cap="none">
              <a:solidFill>
                <a:srgbClr val="FF0000"/>
              </a:solidFill>
              <a:latin typeface="Crimson Pro Medium"/>
              <a:ea typeface="Crimson Pro Medium"/>
              <a:cs typeface="Crimson Pro Medium"/>
              <a:sym typeface="Crimson Pro Medium"/>
            </a:endParaRPr>
          </a:p>
        </p:txBody>
      </p:sp>
      <p:sp>
        <p:nvSpPr>
          <p:cNvPr id="176" name="Google Shape;176;p4"/>
          <p:cNvSpPr/>
          <p:nvPr/>
        </p:nvSpPr>
        <p:spPr>
          <a:xfrm>
            <a:off x="6005651" y="2493068"/>
            <a:ext cx="2438878" cy="3234430"/>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CCE6D4">
              <a:alpha val="87843"/>
            </a:srgbClr>
          </a:solidFill>
          <a:ln w="25400" cap="flat" cmpd="sng">
            <a:solidFill>
              <a:srgbClr val="CCE6D4">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ILDs have a prevalence of 6.3-71.0 per 100,000 population, or up to 23,430 cases in Malaysia.</a:t>
            </a:r>
            <a:endParaRPr sz="1500" b="0" i="0" u="none" strike="noStrike" cap="none">
              <a:solidFill>
                <a:schemeClr val="dk1"/>
              </a:solidFill>
              <a:latin typeface="Crimson Pro Medium"/>
              <a:ea typeface="Crimson Pro Medium"/>
              <a:cs typeface="Crimson Pro Medium"/>
              <a:sym typeface="Crimson Pro Medium"/>
            </a:endParaRPr>
          </a:p>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The incidence ranges from 1 to 31.5 per 100,000 person-years, estimating 330 to 10,395 new cases annually in Malaysia.</a:t>
            </a:r>
            <a:endParaRPr sz="1500" b="0" i="0" u="none" strike="noStrike" cap="none">
              <a:solidFill>
                <a:schemeClr val="dk1"/>
              </a:solidFill>
              <a:latin typeface="Crimson Pro Medium"/>
              <a:ea typeface="Crimson Pro Medium"/>
              <a:cs typeface="Crimson Pro Medium"/>
              <a:sym typeface="Crimson Pro Medium"/>
            </a:endParaRPr>
          </a:p>
        </p:txBody>
      </p:sp>
      <p:sp>
        <p:nvSpPr>
          <p:cNvPr id="177" name="Google Shape;177;p4"/>
          <p:cNvSpPr/>
          <p:nvPr/>
        </p:nvSpPr>
        <p:spPr>
          <a:xfrm>
            <a:off x="8524199" y="2493068"/>
            <a:ext cx="2438878" cy="3234430"/>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D3E1CC">
              <a:alpha val="87843"/>
            </a:srgbClr>
          </a:solidFill>
          <a:ln w="25400" cap="flat" cmpd="sng">
            <a:solidFill>
              <a:srgbClr val="D3E1CC">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No DALY &amp; QALY data available in Malaysia.</a:t>
            </a:r>
            <a:endParaRPr sz="1500" b="0" i="0" u="none" strike="noStrike" cap="none">
              <a:solidFill>
                <a:schemeClr val="dk1"/>
              </a:solidFill>
              <a:latin typeface="Crimson Pro Medium"/>
              <a:ea typeface="Crimson Pro Medium"/>
              <a:cs typeface="Crimson Pro Medium"/>
              <a:sym typeface="Crimson Pro Medium"/>
            </a:endParaRPr>
          </a:p>
          <a:p>
            <a:pPr marL="457200" marR="0" lvl="0" indent="-323850" algn="l" rtl="0">
              <a:lnSpc>
                <a:spcPct val="90000"/>
              </a:lnSpc>
              <a:spcBef>
                <a:spcPts val="0"/>
              </a:spcBef>
              <a:spcAft>
                <a:spcPts val="0"/>
              </a:spcAft>
              <a:buClr>
                <a:schemeClr val="dk1"/>
              </a:buClr>
              <a:buSzPts val="1500"/>
              <a:buFont typeface="Crimson Pro Medium"/>
              <a:buAutoNum type="arabicPeriod"/>
            </a:pPr>
            <a:r>
              <a:rPr lang="en-US" sz="1500" b="0" i="0" u="none" strike="noStrike" cap="none">
                <a:solidFill>
                  <a:schemeClr val="dk1"/>
                </a:solidFill>
                <a:latin typeface="Crimson Pro Medium"/>
                <a:ea typeface="Crimson Pro Medium"/>
                <a:cs typeface="Crimson Pro Medium"/>
                <a:sym typeface="Crimson Pro Medium"/>
              </a:rPr>
              <a:t>In 2019, ILDs are ~0.39% of the total Disability-Adjusted Life Years (DALYs) in the United States.</a:t>
            </a:r>
            <a:endParaRPr sz="1500" b="0" i="0" u="none" strike="noStrike" cap="none">
              <a:solidFill>
                <a:schemeClr val="dk1"/>
              </a:solidFill>
              <a:latin typeface="Crimson Pro Medium"/>
              <a:ea typeface="Crimson Pro Medium"/>
              <a:cs typeface="Crimson Pro Medium"/>
              <a:sym typeface="Crimson Pro Medium"/>
            </a:endParaRPr>
          </a:p>
          <a:p>
            <a:pPr marL="45720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Crimson Pro Medium"/>
              <a:ea typeface="Crimson Pro Medium"/>
              <a:cs typeface="Crimson Pro Medium"/>
              <a:sym typeface="Crimson Pro Medium"/>
            </a:endParaRPr>
          </a:p>
          <a:p>
            <a:pPr marL="0" marR="0" lvl="0" indent="0" algn="l"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rimson Pro Medium"/>
              <a:ea typeface="Crimson Pro Medium"/>
              <a:cs typeface="Crimson Pro Medium"/>
              <a:sym typeface="Crimson Pro Medium"/>
            </a:endParaRPr>
          </a:p>
          <a:p>
            <a:pPr marL="0" marR="0" lvl="0" indent="0" algn="l"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rimson Pro Medium"/>
              <a:ea typeface="Crimson Pro Medium"/>
              <a:cs typeface="Crimson Pro Medium"/>
              <a:sym typeface="Crimson Pro Medium"/>
            </a:endParaRPr>
          </a:p>
          <a:p>
            <a:pPr marL="0" marR="0" lvl="0" indent="0" algn="l" rtl="0">
              <a:lnSpc>
                <a:spcPct val="90000"/>
              </a:lnSpc>
              <a:spcBef>
                <a:spcPts val="0"/>
              </a:spcBef>
              <a:spcAft>
                <a:spcPts val="0"/>
              </a:spcAft>
              <a:buClr>
                <a:srgbClr val="000000"/>
              </a:buClr>
              <a:buSzPts val="1000"/>
              <a:buFont typeface="Arial"/>
              <a:buNone/>
            </a:pPr>
            <a:endParaRPr sz="1000" b="0" i="0" u="none" strike="noStrike" cap="none">
              <a:solidFill>
                <a:schemeClr val="dk1"/>
              </a:solidFill>
              <a:latin typeface="Crimson Pro Medium"/>
              <a:ea typeface="Crimson Pro Medium"/>
              <a:cs typeface="Crimson Pro Medium"/>
              <a:sym typeface="Crimson Pro Medium"/>
            </a:endParaRPr>
          </a:p>
          <a:p>
            <a:pPr marL="0" marR="0" lvl="0" indent="0" algn="l" rtl="0">
              <a:lnSpc>
                <a:spcPct val="90000"/>
              </a:lnSpc>
              <a:spcBef>
                <a:spcPts val="0"/>
              </a:spcBef>
              <a:spcAft>
                <a:spcPts val="0"/>
              </a:spcAft>
              <a:buClr>
                <a:schemeClr val="dk1"/>
              </a:buClr>
              <a:buSzPts val="1100"/>
              <a:buFont typeface="Arial"/>
              <a:buNone/>
            </a:pPr>
            <a:r>
              <a:rPr lang="en-US" sz="1200" b="0" i="0" u="none" strike="noStrike" cap="none">
                <a:solidFill>
                  <a:schemeClr val="dk1"/>
                </a:solidFill>
                <a:latin typeface="Crimson Pro Medium"/>
                <a:ea typeface="Crimson Pro Medium"/>
                <a:cs typeface="Crimson Pro Medium"/>
                <a:sym typeface="Crimson Pro Medium"/>
              </a:rPr>
              <a:t>DALY: Disability-adjusted life year</a:t>
            </a:r>
            <a:endParaRPr sz="1200" b="0" i="0" u="none" strike="noStrike" cap="none">
              <a:solidFill>
                <a:schemeClr val="dk1"/>
              </a:solidFill>
              <a:latin typeface="Crimson Pro Medium"/>
              <a:ea typeface="Crimson Pro Medium"/>
              <a:cs typeface="Crimson Pro Medium"/>
              <a:sym typeface="Crimson Pro Medium"/>
            </a:endParaRPr>
          </a:p>
          <a:p>
            <a:pPr marL="0" marR="0" lvl="0" indent="0" algn="l" rtl="0">
              <a:lnSpc>
                <a:spcPct val="90000"/>
              </a:lnSpc>
              <a:spcBef>
                <a:spcPts val="0"/>
              </a:spcBef>
              <a:spcAft>
                <a:spcPts val="0"/>
              </a:spcAft>
              <a:buClr>
                <a:schemeClr val="dk1"/>
              </a:buClr>
              <a:buSzPts val="1100"/>
              <a:buFont typeface="Arial"/>
              <a:buNone/>
            </a:pPr>
            <a:r>
              <a:rPr lang="en-US" sz="1200" b="0" i="0" u="none" strike="noStrike" cap="none">
                <a:solidFill>
                  <a:schemeClr val="dk1"/>
                </a:solidFill>
                <a:latin typeface="Crimson Pro Medium"/>
                <a:ea typeface="Crimson Pro Medium"/>
                <a:cs typeface="Crimson Pro Medium"/>
                <a:sym typeface="Crimson Pro Medium"/>
              </a:rPr>
              <a:t>QALY: Quality-adjusted life year</a:t>
            </a:r>
            <a:endParaRPr sz="1200" b="0" i="0" u="none" strike="noStrike" cap="none">
              <a:solidFill>
                <a:schemeClr val="dk1"/>
              </a:solidFill>
              <a:latin typeface="Crimson Pro Medium"/>
              <a:ea typeface="Crimson Pro Medium"/>
              <a:cs typeface="Crimson Pro Medium"/>
              <a:sym typeface="Crimson Pro Medium"/>
            </a:endParaRPr>
          </a:p>
          <a:p>
            <a:pPr marL="45720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Crimson Pro Medium"/>
              <a:ea typeface="Crimson Pro Medium"/>
              <a:cs typeface="Crimson Pro Medium"/>
              <a:sym typeface="Crimson Pr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800"/>
              <a:t>Key Categories of ILD</a:t>
            </a:r>
            <a:endParaRPr sz="3800">
              <a:latin typeface="Crimson Pro Medium"/>
              <a:ea typeface="Crimson Pro Medium"/>
              <a:cs typeface="Crimson Pro Medium"/>
              <a:sym typeface="Crimson Pro Medium"/>
            </a:endParaRPr>
          </a:p>
        </p:txBody>
      </p:sp>
      <p:grpSp>
        <p:nvGrpSpPr>
          <p:cNvPr id="183" name="Google Shape;183;p5"/>
          <p:cNvGrpSpPr/>
          <p:nvPr/>
        </p:nvGrpSpPr>
        <p:grpSpPr>
          <a:xfrm>
            <a:off x="879599" y="1289825"/>
            <a:ext cx="10619690" cy="4278352"/>
            <a:chOff x="1244919" y="1313973"/>
            <a:chExt cx="9909200" cy="3825422"/>
          </a:xfrm>
        </p:grpSpPr>
        <p:sp>
          <p:nvSpPr>
            <p:cNvPr id="184" name="Google Shape;184;p5"/>
            <p:cNvSpPr/>
            <p:nvPr/>
          </p:nvSpPr>
          <p:spPr>
            <a:xfrm>
              <a:off x="1244919" y="1313973"/>
              <a:ext cx="3239079" cy="1081898"/>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599BD5"/>
            </a:solidFill>
            <a:ln w="25400" cap="flat" cmpd="sng">
              <a:solidFill>
                <a:srgbClr val="599BD5"/>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900" b="0" i="0" u="none" strike="noStrike" cap="none">
                  <a:solidFill>
                    <a:schemeClr val="lt1"/>
                  </a:solidFill>
                  <a:latin typeface="Crimson Pro Medium"/>
                  <a:ea typeface="Crimson Pro Medium"/>
                  <a:cs typeface="Crimson Pro Medium"/>
                  <a:sym typeface="Crimson Pro Medium"/>
                </a:rPr>
                <a:t>Idiopathic Pulmonary Fibrosis </a:t>
              </a:r>
              <a:endParaRPr sz="1900" b="0" i="0" u="none" strike="noStrike" cap="none">
                <a:solidFill>
                  <a:srgbClr val="000000"/>
                </a:solidFill>
                <a:latin typeface="Crimson Pro Medium"/>
                <a:ea typeface="Crimson Pro Medium"/>
                <a:cs typeface="Crimson Pro Medium"/>
                <a:sym typeface="Crimson Pro Medium"/>
              </a:endParaRPr>
            </a:p>
            <a:p>
              <a:pPr marL="0" marR="0" lvl="0" indent="0" algn="ctr" rtl="0">
                <a:lnSpc>
                  <a:spcPct val="90000"/>
                </a:lnSpc>
                <a:spcBef>
                  <a:spcPts val="595"/>
                </a:spcBef>
                <a:spcAft>
                  <a:spcPts val="0"/>
                </a:spcAft>
                <a:buClr>
                  <a:schemeClr val="lt1"/>
                </a:buClr>
                <a:buSzPts val="1700"/>
                <a:buFont typeface="Arial"/>
                <a:buNone/>
              </a:pPr>
              <a:r>
                <a:rPr lang="en-US" sz="1900" b="0" i="0" u="none" strike="noStrike" cap="none">
                  <a:solidFill>
                    <a:schemeClr val="lt1"/>
                  </a:solidFill>
                  <a:latin typeface="Crimson Pro Medium"/>
                  <a:ea typeface="Crimson Pro Medium"/>
                  <a:cs typeface="Crimson Pro Medium"/>
                  <a:sym typeface="Crimson Pro Medium"/>
                </a:rPr>
                <a:t>(IPF)</a:t>
              </a:r>
              <a:endParaRPr sz="1900" b="0" i="0" u="none" strike="noStrike" cap="none">
                <a:solidFill>
                  <a:schemeClr val="lt1"/>
                </a:solidFill>
                <a:latin typeface="Crimson Pro Medium"/>
                <a:ea typeface="Crimson Pro Medium"/>
                <a:cs typeface="Crimson Pro Medium"/>
                <a:sym typeface="Crimson Pro Medium"/>
              </a:endParaRPr>
            </a:p>
          </p:txBody>
        </p:sp>
        <p:sp>
          <p:nvSpPr>
            <p:cNvPr id="185" name="Google Shape;185;p5"/>
            <p:cNvSpPr/>
            <p:nvPr/>
          </p:nvSpPr>
          <p:spPr>
            <a:xfrm>
              <a:off x="1244919" y="2394864"/>
              <a:ext cx="3239079" cy="2744531"/>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CFDEEF">
                <a:alpha val="87843"/>
              </a:srgbClr>
            </a:solidFill>
            <a:ln w="25400" cap="flat" cmpd="sng">
              <a:solidFill>
                <a:srgbClr val="CFDEEF">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36550" algn="l" rtl="0">
                <a:lnSpc>
                  <a:spcPct val="90000"/>
                </a:lnSpc>
                <a:spcBef>
                  <a:spcPts val="0"/>
                </a:spcBef>
                <a:spcAft>
                  <a:spcPts val="0"/>
                </a:spcAft>
                <a:buClr>
                  <a:schemeClr val="dk1"/>
                </a:buClr>
                <a:buSzPts val="1700"/>
                <a:buFont typeface="Crimson Pro Medium"/>
                <a:buAutoNum type="arabicPeriod"/>
              </a:pPr>
              <a:r>
                <a:rPr lang="en-US" sz="1700" b="0" i="0" u="none" strike="noStrike" cap="none">
                  <a:solidFill>
                    <a:schemeClr val="dk1"/>
                  </a:solidFill>
                  <a:latin typeface="Crimson Pro Medium"/>
                  <a:ea typeface="Crimson Pro Medium"/>
                  <a:cs typeface="Crimson Pro Medium"/>
                  <a:sym typeface="Crimson Pro Medium"/>
                </a:rPr>
                <a:t>Chronic, progressive &amp; of unknown cause</a:t>
              </a:r>
              <a:endParaRPr sz="1700" b="0" i="0" u="none" strike="noStrike" cap="none">
                <a:solidFill>
                  <a:schemeClr val="dk1"/>
                </a:solidFill>
                <a:latin typeface="Crimson Pro Medium"/>
                <a:ea typeface="Crimson Pro Medium"/>
                <a:cs typeface="Crimson Pro Medium"/>
                <a:sym typeface="Crimson Pro Medium"/>
              </a:endParaRPr>
            </a:p>
            <a:p>
              <a:pPr marL="457200" marR="0" lvl="0" indent="-336550" algn="l" rtl="0">
                <a:lnSpc>
                  <a:spcPct val="90000"/>
                </a:lnSpc>
                <a:spcBef>
                  <a:spcPts val="0"/>
                </a:spcBef>
                <a:spcAft>
                  <a:spcPts val="0"/>
                </a:spcAft>
                <a:buClr>
                  <a:schemeClr val="dk1"/>
                </a:buClr>
                <a:buSzPts val="1700"/>
                <a:buFont typeface="Crimson Pro Medium"/>
                <a:buAutoNum type="arabicPeriod"/>
              </a:pPr>
              <a:r>
                <a:rPr lang="en-US" sz="1700" b="0" i="0" u="none" strike="noStrike" cap="none">
                  <a:solidFill>
                    <a:schemeClr val="dk1"/>
                  </a:solidFill>
                  <a:latin typeface="Crimson Pro Medium"/>
                  <a:ea typeface="Crimson Pro Medium"/>
                  <a:cs typeface="Crimson Pro Medium"/>
                  <a:sym typeface="Crimson Pro Medium"/>
                </a:rPr>
                <a:t>Occurs primarily in older adults</a:t>
              </a:r>
              <a:endParaRPr sz="1700" b="0" i="0" u="none" strike="noStrike" cap="none">
                <a:solidFill>
                  <a:schemeClr val="dk1"/>
                </a:solidFill>
                <a:latin typeface="Crimson Pro Medium"/>
                <a:ea typeface="Crimson Pro Medium"/>
                <a:cs typeface="Crimson Pro Medium"/>
                <a:sym typeface="Crimson Pro Medium"/>
              </a:endParaRPr>
            </a:p>
            <a:p>
              <a:pPr marL="457200" marR="0" lvl="0" indent="-330200" algn="l" rtl="0">
                <a:lnSpc>
                  <a:spcPct val="90000"/>
                </a:lnSpc>
                <a:spcBef>
                  <a:spcPts val="0"/>
                </a:spcBef>
                <a:spcAft>
                  <a:spcPts val="0"/>
                </a:spcAft>
                <a:buClr>
                  <a:schemeClr val="dk1"/>
                </a:buClr>
                <a:buSzPts val="1600"/>
                <a:buFont typeface="Crimson Pro Medium"/>
                <a:buAutoNum type="arabicPeriod"/>
              </a:pPr>
              <a:r>
                <a:rPr lang="en-US" sz="1700" b="0" i="0" u="none" strike="noStrike" cap="none">
                  <a:solidFill>
                    <a:schemeClr val="dk1"/>
                  </a:solidFill>
                  <a:latin typeface="Crimson Pro Medium"/>
                  <a:ea typeface="Crimson Pro Medium"/>
                  <a:cs typeface="Crimson Pro Medium"/>
                  <a:sym typeface="Crimson Pro Medium"/>
                </a:rPr>
                <a:t>Defined by the histological and/or radiological pattern of usual interstitial pneumonia</a:t>
              </a:r>
              <a:r>
                <a:rPr lang="en-US" sz="1600" b="0" i="0" u="none" strike="noStrike" cap="none">
                  <a:solidFill>
                    <a:schemeClr val="dk1"/>
                  </a:solidFill>
                  <a:latin typeface="Crimson Pro Medium"/>
                  <a:ea typeface="Crimson Pro Medium"/>
                  <a:cs typeface="Crimson Pro Medium"/>
                  <a:sym typeface="Crimson Pro Medium"/>
                </a:rPr>
                <a:t> </a:t>
              </a:r>
              <a:endParaRPr sz="1600" b="0" i="0" u="none" strike="noStrike" cap="none">
                <a:solidFill>
                  <a:schemeClr val="dk1"/>
                </a:solidFill>
                <a:latin typeface="Crimson Pro Medium"/>
                <a:ea typeface="Crimson Pro Medium"/>
                <a:cs typeface="Crimson Pro Medium"/>
                <a:sym typeface="Crimson Pro Medium"/>
              </a:endParaRPr>
            </a:p>
          </p:txBody>
        </p:sp>
        <p:sp>
          <p:nvSpPr>
            <p:cNvPr id="186" name="Google Shape;186;p5"/>
            <p:cNvSpPr/>
            <p:nvPr/>
          </p:nvSpPr>
          <p:spPr>
            <a:xfrm>
              <a:off x="4579980" y="1313973"/>
              <a:ext cx="3239079" cy="1081898"/>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50C9B6"/>
            </a:solidFill>
            <a:ln w="25400" cap="flat" cmpd="sng">
              <a:solidFill>
                <a:srgbClr val="50C9B6"/>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120900" tIns="69075" rIns="120900" bIns="69075" anchor="ctr" anchorCtr="0">
              <a:noAutofit/>
            </a:bodyPr>
            <a:lstStyle/>
            <a:p>
              <a:pPr marL="0" marR="0" lvl="0" indent="0" algn="ctr" rtl="0">
                <a:lnSpc>
                  <a:spcPct val="100000"/>
                </a:lnSpc>
                <a:spcBef>
                  <a:spcPts val="0"/>
                </a:spcBef>
                <a:spcAft>
                  <a:spcPts val="0"/>
                </a:spcAft>
                <a:buClr>
                  <a:schemeClr val="lt1"/>
                </a:buClr>
                <a:buSzPts val="1700"/>
                <a:buFont typeface="Arial"/>
                <a:buNone/>
              </a:pPr>
              <a:r>
                <a:rPr lang="en-US" sz="1900" b="0" i="0" u="none" strike="noStrike" cap="none">
                  <a:solidFill>
                    <a:schemeClr val="lt1"/>
                  </a:solidFill>
                  <a:latin typeface="Crimson Pro Medium"/>
                  <a:ea typeface="Crimson Pro Medium"/>
                  <a:cs typeface="Crimson Pro Medium"/>
                  <a:sym typeface="Crimson Pro Medium"/>
                </a:rPr>
                <a:t>Connective Tissue Disease-Associated ILD</a:t>
              </a:r>
              <a:endParaRPr sz="1900" b="0" i="0" u="none" strike="noStrike" cap="none">
                <a:solidFill>
                  <a:schemeClr val="dk1"/>
                </a:solidFill>
                <a:latin typeface="Crimson Pro Medium"/>
                <a:ea typeface="Crimson Pro Medium"/>
                <a:cs typeface="Crimson Pro Medium"/>
                <a:sym typeface="Crimson Pro Medium"/>
              </a:endParaRPr>
            </a:p>
            <a:p>
              <a:pPr marL="0" marR="0" lvl="0" indent="0" algn="ctr" rtl="0">
                <a:lnSpc>
                  <a:spcPct val="100000"/>
                </a:lnSpc>
                <a:spcBef>
                  <a:spcPts val="0"/>
                </a:spcBef>
                <a:spcAft>
                  <a:spcPts val="0"/>
                </a:spcAft>
                <a:buClr>
                  <a:schemeClr val="lt1"/>
                </a:buClr>
                <a:buSzPts val="1700"/>
                <a:buFont typeface="Arial"/>
                <a:buNone/>
              </a:pPr>
              <a:r>
                <a:rPr lang="en-US" sz="1900" b="0" i="0" u="none" strike="noStrike" cap="none">
                  <a:solidFill>
                    <a:schemeClr val="lt1"/>
                  </a:solidFill>
                  <a:latin typeface="Crimson Pro Medium"/>
                  <a:ea typeface="Crimson Pro Medium"/>
                  <a:cs typeface="Crimson Pro Medium"/>
                  <a:sym typeface="Crimson Pro Medium"/>
                </a:rPr>
                <a:t>(CTD-ILD)</a:t>
              </a:r>
              <a:endParaRPr sz="1900" b="0" i="0" u="none" strike="noStrike" cap="none">
                <a:solidFill>
                  <a:schemeClr val="lt1"/>
                </a:solidFill>
                <a:latin typeface="Crimson Pro Medium"/>
                <a:ea typeface="Crimson Pro Medium"/>
                <a:cs typeface="Crimson Pro Medium"/>
                <a:sym typeface="Crimson Pro Medium"/>
              </a:endParaRPr>
            </a:p>
          </p:txBody>
        </p:sp>
        <p:sp>
          <p:nvSpPr>
            <p:cNvPr id="187" name="Google Shape;187;p5"/>
            <p:cNvSpPr/>
            <p:nvPr/>
          </p:nvSpPr>
          <p:spPr>
            <a:xfrm>
              <a:off x="4579980" y="2394864"/>
              <a:ext cx="3239079" cy="2744531"/>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CDEAE8">
                <a:alpha val="87843"/>
              </a:srgbClr>
            </a:solidFill>
            <a:ln w="25400" cap="flat" cmpd="sng">
              <a:solidFill>
                <a:srgbClr val="CDEAE8">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36550" algn="l" rtl="0">
                <a:lnSpc>
                  <a:spcPct val="90000"/>
                </a:lnSpc>
                <a:spcBef>
                  <a:spcPts val="0"/>
                </a:spcBef>
                <a:spcAft>
                  <a:spcPts val="0"/>
                </a:spcAft>
                <a:buClr>
                  <a:schemeClr val="dk1"/>
                </a:buClr>
                <a:buSzPts val="1700"/>
                <a:buFont typeface="Crimson Pro Medium"/>
                <a:buAutoNum type="arabicPeriod"/>
              </a:pPr>
              <a:r>
                <a:rPr lang="en-US" sz="1700" b="0" i="0" u="none" strike="noStrike" cap="none">
                  <a:solidFill>
                    <a:schemeClr val="dk1"/>
                  </a:solidFill>
                  <a:latin typeface="Crimson Pro Medium"/>
                  <a:ea typeface="Crimson Pro Medium"/>
                  <a:cs typeface="Crimson Pro Medium"/>
                  <a:sym typeface="Crimson Pro Medium"/>
                </a:rPr>
                <a:t>Defined as evidence of ILD demonstrated by suggestive findings on HRCT scan of the lungs in the setting of an established CTD such as scleroderma or rheumatoid arthritis.</a:t>
              </a:r>
              <a:endParaRPr sz="1700" b="0" i="0" u="none" strike="noStrike" cap="none">
                <a:solidFill>
                  <a:srgbClr val="FF0000"/>
                </a:solidFill>
                <a:latin typeface="Crimson Pro Medium"/>
                <a:ea typeface="Crimson Pro Medium"/>
                <a:cs typeface="Crimson Pro Medium"/>
                <a:sym typeface="Crimson Pro Medium"/>
              </a:endParaRPr>
            </a:p>
          </p:txBody>
        </p:sp>
        <p:sp>
          <p:nvSpPr>
            <p:cNvPr id="188" name="Google Shape;188;p5"/>
            <p:cNvSpPr/>
            <p:nvPr/>
          </p:nvSpPr>
          <p:spPr>
            <a:xfrm>
              <a:off x="7915040" y="1313973"/>
              <a:ext cx="3239079" cy="1081898"/>
            </a:xfrm>
            <a:custGeom>
              <a:avLst/>
              <a:gdLst/>
              <a:ahLst/>
              <a:cxnLst/>
              <a:rect l="l" t="t" r="r" b="b"/>
              <a:pathLst>
                <a:path w="2377306" h="821175" extrusionOk="0">
                  <a:moveTo>
                    <a:pt x="0" y="0"/>
                  </a:moveTo>
                  <a:lnTo>
                    <a:pt x="2377306" y="0"/>
                  </a:lnTo>
                  <a:lnTo>
                    <a:pt x="2377306" y="821175"/>
                  </a:lnTo>
                  <a:lnTo>
                    <a:pt x="0" y="821175"/>
                  </a:lnTo>
                  <a:lnTo>
                    <a:pt x="0" y="0"/>
                  </a:lnTo>
                  <a:close/>
                </a:path>
              </a:pathLst>
            </a:custGeom>
            <a:solidFill>
              <a:srgbClr val="48BD62"/>
            </a:solidFill>
            <a:ln w="25400" cap="flat" cmpd="sng">
              <a:solidFill>
                <a:srgbClr val="48BD62"/>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120900" tIns="69075" rIns="120900" bIns="69075" anchor="ctr" anchorCtr="0">
              <a:noAutofit/>
            </a:bodyPr>
            <a:lstStyle/>
            <a:p>
              <a:pPr marL="0" marR="0" lvl="0" indent="0" algn="ctr" rtl="0">
                <a:lnSpc>
                  <a:spcPct val="90000"/>
                </a:lnSpc>
                <a:spcBef>
                  <a:spcPts val="595"/>
                </a:spcBef>
                <a:spcAft>
                  <a:spcPts val="0"/>
                </a:spcAft>
                <a:buClr>
                  <a:schemeClr val="lt1"/>
                </a:buClr>
                <a:buSzPts val="1700"/>
                <a:buFont typeface="Arial"/>
                <a:buNone/>
              </a:pPr>
              <a:r>
                <a:rPr lang="en-US" sz="1900" b="0" i="0" u="none" strike="noStrike" cap="none">
                  <a:solidFill>
                    <a:schemeClr val="lt1"/>
                  </a:solidFill>
                  <a:latin typeface="Crimson Pro Medium"/>
                  <a:ea typeface="Crimson Pro Medium"/>
                  <a:cs typeface="Crimson Pro Medium"/>
                  <a:sym typeface="Crimson Pro Medium"/>
                </a:rPr>
                <a:t>Exposure-related ILD</a:t>
              </a:r>
              <a:endParaRPr sz="1900" b="0" i="0" u="none" strike="noStrike" cap="none">
                <a:solidFill>
                  <a:schemeClr val="lt1"/>
                </a:solidFill>
                <a:latin typeface="Crimson Pro Medium"/>
                <a:ea typeface="Crimson Pro Medium"/>
                <a:cs typeface="Crimson Pro Medium"/>
                <a:sym typeface="Crimson Pro Medium"/>
              </a:endParaRPr>
            </a:p>
          </p:txBody>
        </p:sp>
        <p:sp>
          <p:nvSpPr>
            <p:cNvPr id="189" name="Google Shape;189;p5"/>
            <p:cNvSpPr/>
            <p:nvPr/>
          </p:nvSpPr>
          <p:spPr>
            <a:xfrm>
              <a:off x="7915040" y="2394864"/>
              <a:ext cx="3239079" cy="2744531"/>
            </a:xfrm>
            <a:custGeom>
              <a:avLst/>
              <a:gdLst/>
              <a:ahLst/>
              <a:cxnLst/>
              <a:rect l="l" t="t" r="r" b="b"/>
              <a:pathLst>
                <a:path w="2377306" h="3007705" extrusionOk="0">
                  <a:moveTo>
                    <a:pt x="0" y="0"/>
                  </a:moveTo>
                  <a:lnTo>
                    <a:pt x="2377306" y="0"/>
                  </a:lnTo>
                  <a:lnTo>
                    <a:pt x="2377306" y="3007705"/>
                  </a:lnTo>
                  <a:lnTo>
                    <a:pt x="0" y="3007705"/>
                  </a:lnTo>
                  <a:lnTo>
                    <a:pt x="0" y="0"/>
                  </a:lnTo>
                  <a:close/>
                </a:path>
              </a:pathLst>
            </a:custGeom>
            <a:solidFill>
              <a:srgbClr val="CCE6D4">
                <a:alpha val="87843"/>
              </a:srgbClr>
            </a:solidFill>
            <a:ln w="25400" cap="flat" cmpd="sng">
              <a:solidFill>
                <a:srgbClr val="CCE6D4">
                  <a:alpha val="87843"/>
                </a:srgbClr>
              </a:solidFill>
              <a:prstDash val="solid"/>
              <a:round/>
              <a:headEnd type="none" w="sm" len="sm"/>
              <a:tailEnd type="none" w="sm" len="sm"/>
            </a:ln>
          </p:spPr>
          <p:txBody>
            <a:bodyPr spcFirstLastPara="1" wrap="square" lIns="90675" tIns="90675" rIns="120900" bIns="136000" anchor="t" anchorCtr="0">
              <a:noAutofit/>
            </a:bodyPr>
            <a:lstStyle/>
            <a:p>
              <a:pPr marL="457200" marR="0" lvl="0" indent="-336550" algn="l" rtl="0">
                <a:lnSpc>
                  <a:spcPct val="90000"/>
                </a:lnSpc>
                <a:spcBef>
                  <a:spcPts val="0"/>
                </a:spcBef>
                <a:spcAft>
                  <a:spcPts val="0"/>
                </a:spcAft>
                <a:buClr>
                  <a:schemeClr val="dk1"/>
                </a:buClr>
                <a:buSzPts val="1700"/>
                <a:buFont typeface="Crimson Pro Medium"/>
                <a:buAutoNum type="arabicPeriod"/>
              </a:pPr>
              <a:r>
                <a:rPr lang="en-US" sz="1700" b="0" i="0" u="none" strike="noStrike" cap="none">
                  <a:solidFill>
                    <a:schemeClr val="dk1"/>
                  </a:solidFill>
                  <a:latin typeface="Crimson Pro Medium"/>
                  <a:ea typeface="Crimson Pro Medium"/>
                  <a:cs typeface="Crimson Pro Medium"/>
                  <a:sym typeface="Crimson Pro Medium"/>
                </a:rPr>
                <a:t>Arise from external noxious stimuli.</a:t>
              </a:r>
              <a:endParaRPr sz="1700" b="0" i="0" u="none" strike="noStrike" cap="none">
                <a:solidFill>
                  <a:schemeClr val="dk1"/>
                </a:solidFill>
                <a:latin typeface="Crimson Pro Medium"/>
                <a:ea typeface="Crimson Pro Medium"/>
                <a:cs typeface="Crimson Pro Medium"/>
                <a:sym typeface="Crimson Pro Medium"/>
              </a:endParaRPr>
            </a:p>
            <a:p>
              <a:pPr marL="457200" marR="0" lvl="0" indent="-336550" algn="l" rtl="0">
                <a:lnSpc>
                  <a:spcPct val="90000"/>
                </a:lnSpc>
                <a:spcBef>
                  <a:spcPts val="0"/>
                </a:spcBef>
                <a:spcAft>
                  <a:spcPts val="0"/>
                </a:spcAft>
                <a:buClr>
                  <a:schemeClr val="dk1"/>
                </a:buClr>
                <a:buSzPts val="1700"/>
                <a:buFont typeface="Crimson Pro Medium"/>
                <a:buAutoNum type="arabicPeriod"/>
              </a:pPr>
              <a:r>
                <a:rPr lang="en-US" sz="1700" b="0" i="0" u="none" strike="noStrike" cap="none">
                  <a:solidFill>
                    <a:schemeClr val="dk1"/>
                  </a:solidFill>
                  <a:latin typeface="Crimson Pro Medium"/>
                  <a:ea typeface="Crimson Pro Medium"/>
                  <a:cs typeface="Crimson Pro Medium"/>
                  <a:sym typeface="Crimson Pro Medium"/>
                </a:rPr>
                <a:t>Can be divided into:</a:t>
              </a:r>
              <a:endParaRPr sz="1700" b="0" i="0" u="none" strike="noStrike" cap="none">
                <a:solidFill>
                  <a:schemeClr val="dk1"/>
                </a:solidFill>
                <a:latin typeface="Crimson Pro Medium"/>
                <a:ea typeface="Crimson Pro Medium"/>
                <a:cs typeface="Crimson Pro Medium"/>
                <a:sym typeface="Crimson Pro Medium"/>
              </a:endParaRPr>
            </a:p>
            <a:p>
              <a:pPr marL="857250" marR="0" lvl="1" indent="-336550" algn="l" rtl="0">
                <a:lnSpc>
                  <a:spcPct val="90000"/>
                </a:lnSpc>
                <a:spcBef>
                  <a:spcPts val="0"/>
                </a:spcBef>
                <a:spcAft>
                  <a:spcPts val="0"/>
                </a:spcAft>
                <a:buClr>
                  <a:schemeClr val="dk1"/>
                </a:buClr>
                <a:buSzPts val="1700"/>
                <a:buFont typeface="Crimson Pro Medium"/>
                <a:buAutoNum type="alphaLcPeriod"/>
              </a:pPr>
              <a:r>
                <a:rPr lang="en-US" sz="1700" b="0" i="0" u="none" strike="noStrike" cap="none">
                  <a:solidFill>
                    <a:schemeClr val="dk1"/>
                  </a:solidFill>
                  <a:latin typeface="Crimson Pro Medium"/>
                  <a:ea typeface="Crimson Pro Medium"/>
                  <a:cs typeface="Crimson Pro Medium"/>
                  <a:sym typeface="Crimson Pro Medium"/>
                </a:rPr>
                <a:t>Occupational ILD: e.g., asbestosis, silicosis.</a:t>
              </a:r>
              <a:endParaRPr sz="1700" b="0" i="0" u="none" strike="noStrike" cap="none">
                <a:solidFill>
                  <a:schemeClr val="dk1"/>
                </a:solidFill>
                <a:latin typeface="Crimson Pro Medium"/>
                <a:ea typeface="Crimson Pro Medium"/>
                <a:cs typeface="Crimson Pro Medium"/>
                <a:sym typeface="Crimson Pro Medium"/>
              </a:endParaRPr>
            </a:p>
            <a:p>
              <a:pPr marL="857250" marR="0" lvl="1" indent="-336550" algn="l" rtl="0">
                <a:lnSpc>
                  <a:spcPct val="90000"/>
                </a:lnSpc>
                <a:spcBef>
                  <a:spcPts val="0"/>
                </a:spcBef>
                <a:spcAft>
                  <a:spcPts val="0"/>
                </a:spcAft>
                <a:buClr>
                  <a:schemeClr val="dk1"/>
                </a:buClr>
                <a:buSzPts val="1700"/>
                <a:buFont typeface="Crimson Pro Medium"/>
                <a:buAutoNum type="alphaLcPeriod"/>
              </a:pPr>
              <a:r>
                <a:rPr lang="en-US" sz="1700" b="0" i="0" u="none" strike="noStrike" cap="none">
                  <a:solidFill>
                    <a:schemeClr val="dk1"/>
                  </a:solidFill>
                  <a:latin typeface="Crimson Pro Medium"/>
                  <a:ea typeface="Crimson Pro Medium"/>
                  <a:cs typeface="Crimson Pro Medium"/>
                  <a:sym typeface="Crimson Pro Medium"/>
                </a:rPr>
                <a:t>Environmental ILD: e.g., farmer’s lung, bird fancier’s lung.</a:t>
              </a:r>
              <a:endParaRPr sz="1700" b="0" i="0" u="none" strike="noStrike" cap="none">
                <a:solidFill>
                  <a:schemeClr val="dk1"/>
                </a:solidFill>
                <a:latin typeface="Crimson Pro Medium"/>
                <a:ea typeface="Crimson Pro Medium"/>
                <a:cs typeface="Crimson Pro Medium"/>
                <a:sym typeface="Crimson Pro Medium"/>
              </a:endParaRPr>
            </a:p>
            <a:p>
              <a:pPr marL="857250" marR="0" lvl="1" indent="-336550" algn="l" rtl="0">
                <a:lnSpc>
                  <a:spcPct val="90000"/>
                </a:lnSpc>
                <a:spcBef>
                  <a:spcPts val="0"/>
                </a:spcBef>
                <a:spcAft>
                  <a:spcPts val="0"/>
                </a:spcAft>
                <a:buClr>
                  <a:schemeClr val="dk1"/>
                </a:buClr>
                <a:buSzPts val="1700"/>
                <a:buFont typeface="Crimson Pro Medium"/>
                <a:buAutoNum type="alphaLcPeriod"/>
              </a:pPr>
              <a:r>
                <a:rPr lang="en-US" sz="1700" b="0" i="0" u="none" strike="noStrike" cap="none">
                  <a:solidFill>
                    <a:schemeClr val="dk1"/>
                  </a:solidFill>
                  <a:latin typeface="Crimson Pro Medium"/>
                  <a:ea typeface="Crimson Pro Medium"/>
                  <a:cs typeface="Crimson Pro Medium"/>
                  <a:sym typeface="Crimson Pro Medium"/>
                </a:rPr>
                <a:t>Drug-induced ILD: e.g., ILD induced by methotrexate, amiodarone or nitrofurantoin. </a:t>
              </a:r>
              <a:endParaRPr sz="1700" b="0" i="0" u="none" strike="noStrike" cap="none">
                <a:solidFill>
                  <a:schemeClr val="dk1"/>
                </a:solidFill>
                <a:latin typeface="Crimson Pro Medium"/>
                <a:ea typeface="Crimson Pro Medium"/>
                <a:cs typeface="Crimson Pro Medium"/>
                <a:sym typeface="Crimson Pro Medium"/>
              </a:endParaRPr>
            </a:p>
          </p:txBody>
        </p:sp>
      </p:grpSp>
      <p:sp>
        <p:nvSpPr>
          <p:cNvPr id="190" name="Google Shape;190;p5"/>
          <p:cNvSpPr txBox="1"/>
          <p:nvPr/>
        </p:nvSpPr>
        <p:spPr>
          <a:xfrm>
            <a:off x="838200" y="5657712"/>
            <a:ext cx="10125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rimson Pro Medium"/>
                <a:ea typeface="Crimson Pro Medium"/>
                <a:cs typeface="Crimson Pro Medium"/>
                <a:sym typeface="Crimson Pro Medium"/>
              </a:rPr>
              <a:t>References:</a:t>
            </a:r>
            <a:endParaRPr sz="900" b="0" i="0" u="none" strike="noStrike" cap="none">
              <a:solidFill>
                <a:srgbClr val="000000"/>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rgbClr val="3C3D36"/>
              </a:buClr>
              <a:buSzPts val="900"/>
              <a:buFont typeface="Crimson Pro"/>
              <a:buAutoNum type="arabicPeriod"/>
            </a:pPr>
            <a:r>
              <a:rPr lang="en-US" sz="900" b="0" i="0" u="none" strike="noStrike" cap="none">
                <a:solidFill>
                  <a:schemeClr val="dk1"/>
                </a:solidFill>
                <a:latin typeface="Crimson Pro Medium"/>
                <a:ea typeface="Crimson Pro Medium"/>
                <a:cs typeface="Crimson Pro Medium"/>
                <a:sym typeface="Crimson Pro Medium"/>
              </a:rPr>
              <a:t>American Thoracic Society, 2018. Diagnosis of Idiopathic Pulmonary Fibrosis: An Official ATS/ERS/JRS/ALAT Clinical Practice Guideline.</a:t>
            </a:r>
            <a:endParaRPr sz="900" b="0" i="0" u="none" strike="noStrike" cap="none">
              <a:solidFill>
                <a:schemeClr val="dk1"/>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rgbClr val="000000"/>
              </a:buClr>
              <a:buSzPts val="900"/>
              <a:buFont typeface="Crimson Pro"/>
              <a:buAutoNum type="arabicPeriod"/>
            </a:pPr>
            <a:r>
              <a:rPr lang="en-US" sz="900" b="0" i="0" u="none" strike="noStrike" cap="none">
                <a:solidFill>
                  <a:schemeClr val="dk1"/>
                </a:solidFill>
                <a:latin typeface="Crimson Pro Medium"/>
                <a:ea typeface="Crimson Pro Medium"/>
                <a:cs typeface="Crimson Pro Medium"/>
                <a:sym typeface="Crimson Pro Medium"/>
              </a:rPr>
              <a:t>H. Barnes and I. Glaspole. Occupational Interstitial Lung Disease. </a:t>
            </a:r>
            <a:r>
              <a:rPr lang="en-US" sz="900" b="0" i="0" u="sng" strike="noStrike" cap="none">
                <a:solidFill>
                  <a:schemeClr val="dk1"/>
                </a:solidFill>
                <a:latin typeface="Crimson Pro Medium"/>
                <a:ea typeface="Crimson Pro Medium"/>
                <a:cs typeface="Crimson Pro Medium"/>
                <a:sym typeface="Crimson Pro Medium"/>
                <a:hlinkClick r:id="rId3">
                  <a:extLst>
                    <a:ext uri="{A12FA001-AC4F-418D-AE19-62706E023703}">
                      <ahyp:hlinkClr xmlns:ahyp="http://schemas.microsoft.com/office/drawing/2018/hyperlinkcolor" val="tx"/>
                    </a:ext>
                  </a:extLst>
                </a:hlinkClick>
              </a:rPr>
              <a:t>https://doi.org/10.1016/j.iac.2023.01.006</a:t>
            </a:r>
            <a:r>
              <a:rPr lang="en-US" sz="900" b="0" i="0" u="none" strike="noStrike" cap="none">
                <a:solidFill>
                  <a:schemeClr val="dk1"/>
                </a:solidFill>
                <a:latin typeface="Crimson Pro Medium"/>
                <a:ea typeface="Crimson Pro Medium"/>
                <a:cs typeface="Crimson Pro Medium"/>
                <a:sym typeface="Crimson Pro Medium"/>
              </a:rPr>
              <a:t>  </a:t>
            </a:r>
            <a:endParaRPr sz="900" b="0" i="0" u="none" strike="noStrike" cap="none">
              <a:solidFill>
                <a:schemeClr val="dk1"/>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rgbClr val="000000"/>
              </a:buClr>
              <a:buSzPts val="900"/>
              <a:buFont typeface="Crimson Pro"/>
              <a:buAutoNum type="arabicPeriod"/>
            </a:pPr>
            <a:r>
              <a:rPr lang="en-US" sz="900" b="0" i="0" u="none" strike="noStrike" cap="none">
                <a:solidFill>
                  <a:schemeClr val="dk1"/>
                </a:solidFill>
                <a:latin typeface="Crimson Pro Medium"/>
                <a:ea typeface="Crimson Pro Medium"/>
                <a:cs typeface="Crimson Pro Medium"/>
                <a:sym typeface="Crimson Pro Medium"/>
              </a:rPr>
              <a:t>Vij, R., &amp; Strek, M. E. 2013. Diagnosis and treatment of connective tissue disease-associated interstitial lung disease. Chest, 143(3), 814–824. </a:t>
            </a:r>
            <a:r>
              <a:rPr lang="en-US" sz="900" b="0" i="0" u="sng" strike="noStrike" cap="none">
                <a:solidFill>
                  <a:schemeClr val="dk1"/>
                </a:solidFill>
                <a:latin typeface="Crimson Pro Medium"/>
                <a:ea typeface="Crimson Pro Medium"/>
                <a:cs typeface="Crimson Pro Medium"/>
                <a:sym typeface="Crimson Pro Medium"/>
                <a:hlinkClick r:id="rId4">
                  <a:extLst>
                    <a:ext uri="{A12FA001-AC4F-418D-AE19-62706E023703}">
                      <ahyp:hlinkClr xmlns:ahyp="http://schemas.microsoft.com/office/drawing/2018/hyperlinkcolor" val="tx"/>
                    </a:ext>
                  </a:extLst>
                </a:hlinkClick>
              </a:rPr>
              <a:t>https://doi.org/10.1378/chest.12-0741</a:t>
            </a:r>
            <a:r>
              <a:rPr lang="en-US" sz="900" b="0" i="0" u="none" strike="noStrike" cap="none">
                <a:solidFill>
                  <a:schemeClr val="dk1"/>
                </a:solidFill>
                <a:latin typeface="Crimson Pro Medium"/>
                <a:ea typeface="Crimson Pro Medium"/>
                <a:cs typeface="Crimson Pro Medium"/>
                <a:sym typeface="Crimson Pro Medium"/>
              </a:rPr>
              <a:t> </a:t>
            </a:r>
            <a:endParaRPr sz="1400" b="0" i="0" u="none" strike="noStrike" cap="none">
              <a:solidFill>
                <a:srgbClr val="000000"/>
              </a:solidFill>
              <a:latin typeface="Arial"/>
              <a:ea typeface="Arial"/>
              <a:cs typeface="Arial"/>
              <a:sym typeface="Arial"/>
            </a:endParaRPr>
          </a:p>
          <a:p>
            <a:pPr marL="457200" marR="0" lvl="0" indent="-285750" algn="l" rtl="0">
              <a:lnSpc>
                <a:spcPct val="100000"/>
              </a:lnSpc>
              <a:spcBef>
                <a:spcPts val="0"/>
              </a:spcBef>
              <a:spcAft>
                <a:spcPts val="0"/>
              </a:spcAft>
              <a:buClr>
                <a:srgbClr val="3C3D36"/>
              </a:buClr>
              <a:buSzPts val="900"/>
              <a:buFont typeface="Crimson Pro"/>
              <a:buAutoNum type="arabicPeriod"/>
            </a:pPr>
            <a:r>
              <a:rPr lang="en-US" sz="900" b="0" i="0" u="none" strike="noStrike" cap="none">
                <a:solidFill>
                  <a:schemeClr val="dk1"/>
                </a:solidFill>
                <a:latin typeface="Crimson Pro Medium"/>
                <a:ea typeface="Crimson Pro Medium"/>
                <a:cs typeface="Crimson Pro Medium"/>
                <a:sym typeface="Crimson Pro Medium"/>
              </a:rPr>
              <a:t>American Thoracic Society. 2020. Connective tissue-related Interstitial Lung Disease Primer. </a:t>
            </a:r>
            <a:endParaRPr sz="900" b="0" i="0" u="none" strike="noStrike" cap="none">
              <a:solidFill>
                <a:schemeClr val="dk1"/>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rgbClr val="3C3D36"/>
              </a:buClr>
              <a:buSzPts val="900"/>
              <a:buFont typeface="Crimson Pro"/>
              <a:buAutoNum type="arabicPeriod"/>
            </a:pPr>
            <a:r>
              <a:rPr lang="en-US" sz="900" b="0" i="0" u="none" strike="noStrike" cap="none">
                <a:solidFill>
                  <a:schemeClr val="dk1"/>
                </a:solidFill>
                <a:latin typeface="Crimson Pro Medium"/>
                <a:ea typeface="Crimson Pro Medium"/>
                <a:cs typeface="Crimson Pro Medium"/>
                <a:sym typeface="Crimson Pro Medium"/>
              </a:rPr>
              <a:t>Schwaiblmair, M et al 2012. Drug induced interstitial lung disease. The open respiratory medicine journal, 6, 63–74. </a:t>
            </a:r>
            <a:r>
              <a:rPr lang="en-US" sz="900" b="0" i="0" u="sng" strike="noStrike" cap="none">
                <a:solidFill>
                  <a:schemeClr val="dk1"/>
                </a:solidFill>
                <a:latin typeface="Crimson Pro Medium"/>
                <a:ea typeface="Crimson Pro Medium"/>
                <a:cs typeface="Crimson Pro Medium"/>
                <a:sym typeface="Crimson Pro Medium"/>
                <a:hlinkClick r:id="rId5">
                  <a:extLst>
                    <a:ext uri="{A12FA001-AC4F-418D-AE19-62706E023703}">
                      <ahyp:hlinkClr xmlns:ahyp="http://schemas.microsoft.com/office/drawing/2018/hyperlinkcolor" val="tx"/>
                    </a:ext>
                  </a:extLst>
                </a:hlinkClick>
              </a:rPr>
              <a:t>https://doi.org/10.2174/1874306401206010063</a:t>
            </a:r>
            <a:r>
              <a:rPr lang="en-US" sz="900" b="0" i="0" u="none" strike="noStrike" cap="none">
                <a:solidFill>
                  <a:schemeClr val="dk1"/>
                </a:solidFill>
                <a:latin typeface="Crimson Pro Medium"/>
                <a:ea typeface="Crimson Pro Medium"/>
                <a:cs typeface="Crimson Pro Medium"/>
                <a:sym typeface="Crimson Pro Medium"/>
              </a:rPr>
              <a:t> </a:t>
            </a:r>
            <a:endParaRPr sz="900" b="0" i="0" u="none" strike="noStrike" cap="none">
              <a:solidFill>
                <a:schemeClr val="dk1"/>
              </a:solidFill>
              <a:latin typeface="Crimson Pro Medium"/>
              <a:ea typeface="Crimson Pro Medium"/>
              <a:cs typeface="Crimson Pro Medium"/>
              <a:sym typeface="Crimson Pr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831851" y="1709742"/>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sz="3900"/>
              <a:t>Evaluating Patients for ILD</a:t>
            </a:r>
            <a:endParaRPr sz="7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838200" y="365126"/>
            <a:ext cx="10515600" cy="79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u="none" strike="noStrike">
                <a:solidFill>
                  <a:srgbClr val="000000"/>
                </a:solidFill>
                <a:latin typeface="Crimson Pro Medium"/>
                <a:ea typeface="Crimson Pro Medium"/>
                <a:cs typeface="Crimson Pro Medium"/>
                <a:sym typeface="Crimson Pro Medium"/>
              </a:rPr>
              <a:t>ILD History &amp; Symptoms</a:t>
            </a:r>
            <a:endParaRPr sz="3800">
              <a:solidFill>
                <a:srgbClr val="C00000"/>
              </a:solidFill>
              <a:latin typeface="Crimson Pro Medium"/>
              <a:ea typeface="Crimson Pro Medium"/>
              <a:cs typeface="Crimson Pro Medium"/>
              <a:sym typeface="Crimson Pro Medium"/>
            </a:endParaRPr>
          </a:p>
        </p:txBody>
      </p:sp>
      <p:grpSp>
        <p:nvGrpSpPr>
          <p:cNvPr id="202" name="Google Shape;202;p7"/>
          <p:cNvGrpSpPr/>
          <p:nvPr/>
        </p:nvGrpSpPr>
        <p:grpSpPr>
          <a:xfrm>
            <a:off x="838200" y="1648950"/>
            <a:ext cx="10515700" cy="4098707"/>
            <a:chOff x="0" y="-5"/>
            <a:chExt cx="10515700" cy="4098707"/>
          </a:xfrm>
        </p:grpSpPr>
        <p:sp>
          <p:nvSpPr>
            <p:cNvPr id="203" name="Google Shape;203;p7"/>
            <p:cNvSpPr/>
            <p:nvPr/>
          </p:nvSpPr>
          <p:spPr>
            <a:xfrm>
              <a:off x="0" y="0"/>
              <a:ext cx="4098702" cy="4098702"/>
            </a:xfrm>
            <a:prstGeom prst="pie">
              <a:avLst>
                <a:gd name="adj1" fmla="val 5400000"/>
                <a:gd name="adj2" fmla="val 16200000"/>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04" name="Google Shape;204;p7"/>
            <p:cNvSpPr/>
            <p:nvPr/>
          </p:nvSpPr>
          <p:spPr>
            <a:xfrm>
              <a:off x="2049351" y="0"/>
              <a:ext cx="8466249" cy="4098702"/>
            </a:xfrm>
            <a:prstGeom prst="rect">
              <a:avLst/>
            </a:prstGeom>
            <a:solidFill>
              <a:schemeClr val="lt1">
                <a:alpha val="8745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05" name="Google Shape;205;p7"/>
            <p:cNvSpPr txBox="1"/>
            <p:nvPr/>
          </p:nvSpPr>
          <p:spPr>
            <a:xfrm>
              <a:off x="2049350" y="-5"/>
              <a:ext cx="2226000" cy="12297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000" b="0" i="0" u="none" strike="noStrike" cap="none">
                  <a:solidFill>
                    <a:srgbClr val="000000"/>
                  </a:solidFill>
                  <a:latin typeface="Crimson Pro Medium"/>
                  <a:ea typeface="Crimson Pro Medium"/>
                  <a:cs typeface="Crimson Pro Medium"/>
                  <a:sym typeface="Crimson Pro Medium"/>
                </a:rPr>
                <a:t>Symptoms</a:t>
              </a:r>
              <a:endParaRPr sz="3000" b="0" i="0" u="none" strike="noStrike" cap="none">
                <a:solidFill>
                  <a:srgbClr val="000000"/>
                </a:solidFill>
                <a:latin typeface="Crimson Pro Medium"/>
                <a:ea typeface="Crimson Pro Medium"/>
                <a:cs typeface="Crimson Pro Medium"/>
                <a:sym typeface="Crimson Pro Medium"/>
              </a:endParaRPr>
            </a:p>
          </p:txBody>
        </p:sp>
        <p:sp>
          <p:nvSpPr>
            <p:cNvPr id="206" name="Google Shape;206;p7"/>
            <p:cNvSpPr/>
            <p:nvPr/>
          </p:nvSpPr>
          <p:spPr>
            <a:xfrm>
              <a:off x="717274" y="1229613"/>
              <a:ext cx="2664153" cy="2664153"/>
            </a:xfrm>
            <a:prstGeom prst="pie">
              <a:avLst>
                <a:gd name="adj1" fmla="val 5400000"/>
                <a:gd name="adj2" fmla="val 16200000"/>
              </a:avLst>
            </a:prstGeom>
            <a:solidFill>
              <a:srgbClr val="4CC38C"/>
            </a:solidFill>
            <a:ln w="38100"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07" name="Google Shape;207;p7"/>
            <p:cNvSpPr/>
            <p:nvPr/>
          </p:nvSpPr>
          <p:spPr>
            <a:xfrm>
              <a:off x="2049351" y="1229613"/>
              <a:ext cx="8466249" cy="2664153"/>
            </a:xfrm>
            <a:prstGeom prst="rect">
              <a:avLst/>
            </a:prstGeom>
            <a:solidFill>
              <a:schemeClr val="lt1">
                <a:alpha val="87450"/>
              </a:schemeClr>
            </a:solidFill>
            <a:ln w="25400" cap="flat" cmpd="sng">
              <a:solidFill>
                <a:srgbClr val="4CC3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08" name="Google Shape;208;p7"/>
            <p:cNvSpPr txBox="1"/>
            <p:nvPr/>
          </p:nvSpPr>
          <p:spPr>
            <a:xfrm>
              <a:off x="2049350" y="1229609"/>
              <a:ext cx="2226000" cy="12297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000" b="0" i="0" u="none" strike="noStrike" cap="none">
                  <a:solidFill>
                    <a:srgbClr val="000000"/>
                  </a:solidFill>
                  <a:latin typeface="Crimson Pro Medium"/>
                  <a:ea typeface="Crimson Pro Medium"/>
                  <a:cs typeface="Crimson Pro Medium"/>
                  <a:sym typeface="Crimson Pro Medium"/>
                </a:rPr>
                <a:t>Relevant </a:t>
              </a:r>
              <a:endParaRPr sz="3000" b="0" i="0" u="none" strike="noStrike" cap="none">
                <a:solidFill>
                  <a:srgbClr val="000000"/>
                </a:solidFill>
                <a:latin typeface="Crimson Pro Medium"/>
                <a:ea typeface="Crimson Pro Medium"/>
                <a:cs typeface="Crimson Pro Medium"/>
                <a:sym typeface="Crimson Pro Medium"/>
              </a:endParaRPr>
            </a:p>
            <a:p>
              <a:pPr marL="0" marR="0" lvl="0" indent="0" algn="ctr" rtl="0">
                <a:lnSpc>
                  <a:spcPct val="90000"/>
                </a:lnSpc>
                <a:spcBef>
                  <a:spcPts val="0"/>
                </a:spcBef>
                <a:spcAft>
                  <a:spcPts val="0"/>
                </a:spcAft>
                <a:buClr>
                  <a:srgbClr val="000000"/>
                </a:buClr>
                <a:buSzPts val="3700"/>
                <a:buFont typeface="Arial"/>
                <a:buNone/>
              </a:pPr>
              <a:r>
                <a:rPr lang="en-US" sz="3000" b="0" i="0" u="none" strike="noStrike" cap="none">
                  <a:solidFill>
                    <a:srgbClr val="000000"/>
                  </a:solidFill>
                  <a:latin typeface="Crimson Pro Medium"/>
                  <a:ea typeface="Crimson Pro Medium"/>
                  <a:cs typeface="Crimson Pro Medium"/>
                  <a:sym typeface="Crimson Pro Medium"/>
                </a:rPr>
                <a:t>history</a:t>
              </a:r>
              <a:endParaRPr sz="3000" b="0" i="0" u="none" strike="noStrike" cap="none">
                <a:solidFill>
                  <a:srgbClr val="000000"/>
                </a:solidFill>
                <a:latin typeface="Crimson Pro Medium"/>
                <a:ea typeface="Crimson Pro Medium"/>
                <a:cs typeface="Crimson Pro Medium"/>
                <a:sym typeface="Crimson Pro Medium"/>
              </a:endParaRPr>
            </a:p>
          </p:txBody>
        </p:sp>
        <p:sp>
          <p:nvSpPr>
            <p:cNvPr id="209" name="Google Shape;209;p7"/>
            <p:cNvSpPr/>
            <p:nvPr/>
          </p:nvSpPr>
          <p:spPr>
            <a:xfrm>
              <a:off x="1434546" y="2459222"/>
              <a:ext cx="1229609" cy="1229609"/>
            </a:xfrm>
            <a:prstGeom prst="pie">
              <a:avLst>
                <a:gd name="adj1" fmla="val 5400000"/>
                <a:gd name="adj2" fmla="val 16200000"/>
              </a:avLst>
            </a:prstGeom>
            <a:solidFill>
              <a:srgbClr val="6FAB46"/>
            </a:solidFill>
            <a:ln w="38100" cap="flat" cmpd="sng">
              <a:solidFill>
                <a:schemeClr val="lt1"/>
              </a:solidFill>
              <a:prstDash val="solid"/>
              <a:round/>
              <a:headEnd type="none" w="sm" len="sm"/>
              <a:tailEnd type="none" w="sm" len="sm"/>
            </a:ln>
            <a:effectLst>
              <a:outerShdw blurRad="40000" dist="20000" dir="5400000" rotWithShape="0">
                <a:srgbClr val="000000">
                  <a:alpha val="3529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10" name="Google Shape;210;p7"/>
            <p:cNvSpPr/>
            <p:nvPr/>
          </p:nvSpPr>
          <p:spPr>
            <a:xfrm>
              <a:off x="2049351" y="2459222"/>
              <a:ext cx="8466249" cy="1229609"/>
            </a:xfrm>
            <a:prstGeom prst="rect">
              <a:avLst/>
            </a:prstGeom>
            <a:solidFill>
              <a:schemeClr val="lt1">
                <a:alpha val="87450"/>
              </a:schemeClr>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11" name="Google Shape;211;p7"/>
            <p:cNvSpPr txBox="1"/>
            <p:nvPr/>
          </p:nvSpPr>
          <p:spPr>
            <a:xfrm>
              <a:off x="2049350" y="2459220"/>
              <a:ext cx="2226000" cy="12297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000" b="0" i="0" u="none" strike="noStrike" cap="none">
                  <a:solidFill>
                    <a:srgbClr val="000000"/>
                  </a:solidFill>
                  <a:latin typeface="Crimson Pro Medium"/>
                  <a:ea typeface="Crimson Pro Medium"/>
                  <a:cs typeface="Crimson Pro Medium"/>
                  <a:sym typeface="Crimson Pro Medium"/>
                </a:rPr>
                <a:t>Other </a:t>
              </a:r>
              <a:endParaRPr sz="3000" b="0" i="0" u="none" strike="noStrike" cap="none">
                <a:solidFill>
                  <a:srgbClr val="000000"/>
                </a:solidFill>
                <a:latin typeface="Crimson Pro Medium"/>
                <a:ea typeface="Crimson Pro Medium"/>
                <a:cs typeface="Crimson Pro Medium"/>
                <a:sym typeface="Crimson Pro Medium"/>
              </a:endParaRPr>
            </a:p>
            <a:p>
              <a:pPr marL="0" marR="0" lvl="0" indent="0" algn="ctr" rtl="0">
                <a:lnSpc>
                  <a:spcPct val="90000"/>
                </a:lnSpc>
                <a:spcBef>
                  <a:spcPts val="0"/>
                </a:spcBef>
                <a:spcAft>
                  <a:spcPts val="0"/>
                </a:spcAft>
                <a:buClr>
                  <a:srgbClr val="000000"/>
                </a:buClr>
                <a:buSzPts val="3700"/>
                <a:buFont typeface="Arial"/>
                <a:buNone/>
              </a:pPr>
              <a:r>
                <a:rPr lang="en-US" sz="3000" b="0" i="0" u="none" strike="noStrike" cap="none">
                  <a:solidFill>
                    <a:srgbClr val="000000"/>
                  </a:solidFill>
                  <a:latin typeface="Crimson Pro Medium"/>
                  <a:ea typeface="Crimson Pro Medium"/>
                  <a:cs typeface="Crimson Pro Medium"/>
                  <a:sym typeface="Crimson Pro Medium"/>
                </a:rPr>
                <a:t>history</a:t>
              </a:r>
              <a:endParaRPr sz="3000" b="0" i="0" u="none" strike="noStrike" cap="none">
                <a:solidFill>
                  <a:srgbClr val="000000"/>
                </a:solidFill>
                <a:latin typeface="Crimson Pro Medium"/>
                <a:ea typeface="Crimson Pro Medium"/>
                <a:cs typeface="Crimson Pro Medium"/>
                <a:sym typeface="Crimson Pro Medium"/>
              </a:endParaRPr>
            </a:p>
          </p:txBody>
        </p:sp>
        <p:sp>
          <p:nvSpPr>
            <p:cNvPr id="212" name="Google Shape;212;p7"/>
            <p:cNvSpPr/>
            <p:nvPr/>
          </p:nvSpPr>
          <p:spPr>
            <a:xfrm>
              <a:off x="6282475" y="0"/>
              <a:ext cx="4233124" cy="12296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13" name="Google Shape;213;p7"/>
            <p:cNvSpPr txBox="1"/>
            <p:nvPr/>
          </p:nvSpPr>
          <p:spPr>
            <a:xfrm>
              <a:off x="4494700" y="-5"/>
              <a:ext cx="6021000" cy="1229700"/>
            </a:xfrm>
            <a:prstGeom prst="rect">
              <a:avLst/>
            </a:prstGeom>
            <a:noFill/>
            <a:ln>
              <a:noFill/>
            </a:ln>
          </p:spPr>
          <p:txBody>
            <a:bodyPr spcFirstLastPara="1" wrap="square" lIns="57150" tIns="57150" rIns="57150" bIns="57150" anchor="ctr" anchorCtr="0">
              <a:noAutofit/>
            </a:bodyPr>
            <a:lstStyle/>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Shortness of breath</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Dry cough</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Fatigue</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Unexplained weight loss</a:t>
              </a:r>
              <a:endParaRPr sz="1700" b="0" i="0" u="none" strike="noStrike" cap="none">
                <a:solidFill>
                  <a:srgbClr val="000000"/>
                </a:solidFill>
                <a:latin typeface="Crimson Pro Medium"/>
                <a:ea typeface="Crimson Pro Medium"/>
                <a:cs typeface="Crimson Pro Medium"/>
                <a:sym typeface="Crimson Pro Medium"/>
              </a:endParaRPr>
            </a:p>
          </p:txBody>
        </p:sp>
        <p:sp>
          <p:nvSpPr>
            <p:cNvPr id="214" name="Google Shape;214;p7"/>
            <p:cNvSpPr/>
            <p:nvPr/>
          </p:nvSpPr>
          <p:spPr>
            <a:xfrm>
              <a:off x="6282475" y="1229613"/>
              <a:ext cx="4233124" cy="12296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15" name="Google Shape;215;p7"/>
            <p:cNvSpPr txBox="1"/>
            <p:nvPr/>
          </p:nvSpPr>
          <p:spPr>
            <a:xfrm>
              <a:off x="4494700" y="1229610"/>
              <a:ext cx="6021000" cy="1229700"/>
            </a:xfrm>
            <a:prstGeom prst="rect">
              <a:avLst/>
            </a:prstGeom>
            <a:noFill/>
            <a:ln>
              <a:noFill/>
            </a:ln>
          </p:spPr>
          <p:txBody>
            <a:bodyPr spcFirstLastPara="1" wrap="square" lIns="57150" tIns="57150" rIns="57150" bIns="57150" anchor="ctr" anchorCtr="0">
              <a:noAutofit/>
            </a:bodyPr>
            <a:lstStyle/>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Relevant occupational history</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Relevant environmental history</a:t>
              </a:r>
              <a:endParaRPr sz="18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Suggestive of rheumatological disease</a:t>
              </a:r>
              <a:endParaRPr sz="1700" b="0" i="0" u="none" strike="noStrike" cap="none">
                <a:solidFill>
                  <a:srgbClr val="000000"/>
                </a:solidFill>
                <a:latin typeface="Crimson Pro Medium"/>
                <a:ea typeface="Crimson Pro Medium"/>
                <a:cs typeface="Crimson Pro Medium"/>
                <a:sym typeface="Crimson Pro Medium"/>
              </a:endParaRPr>
            </a:p>
          </p:txBody>
        </p:sp>
        <p:sp>
          <p:nvSpPr>
            <p:cNvPr id="216" name="Google Shape;216;p7"/>
            <p:cNvSpPr/>
            <p:nvPr/>
          </p:nvSpPr>
          <p:spPr>
            <a:xfrm>
              <a:off x="6282475" y="2459222"/>
              <a:ext cx="4233124" cy="12296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rimson Pro Medium"/>
                <a:ea typeface="Crimson Pro Medium"/>
                <a:cs typeface="Crimson Pro Medium"/>
                <a:sym typeface="Crimson Pro Medium"/>
              </a:endParaRPr>
            </a:p>
          </p:txBody>
        </p:sp>
        <p:sp>
          <p:nvSpPr>
            <p:cNvPr id="217" name="Google Shape;217;p7"/>
            <p:cNvSpPr txBox="1"/>
            <p:nvPr/>
          </p:nvSpPr>
          <p:spPr>
            <a:xfrm>
              <a:off x="4494700" y="2459220"/>
              <a:ext cx="6021000" cy="1229700"/>
            </a:xfrm>
            <a:prstGeom prst="rect">
              <a:avLst/>
            </a:prstGeom>
            <a:noFill/>
            <a:ln>
              <a:noFill/>
            </a:ln>
          </p:spPr>
          <p:txBody>
            <a:bodyPr spcFirstLastPara="1" wrap="square" lIns="57150" tIns="57150" rIns="57150" bIns="57150" anchor="ctr" anchorCtr="0">
              <a:noAutofit/>
            </a:bodyPr>
            <a:lstStyle/>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History of cigarette smoking/ vaping</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Past medical history</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Family history of lung disease or autoimmune disease</a:t>
              </a:r>
              <a:endParaRPr sz="1700" b="0" i="0" u="none" strike="noStrike" cap="none">
                <a:solidFill>
                  <a:srgbClr val="000000"/>
                </a:solidFill>
                <a:latin typeface="Crimson Pro Medium"/>
                <a:ea typeface="Crimson Pro Medium"/>
                <a:cs typeface="Crimson Pro Medium"/>
                <a:sym typeface="Crimson Pro Medium"/>
              </a:endParaRPr>
            </a:p>
            <a:p>
              <a:pPr marL="457200" marR="0" lvl="0" indent="-342900" algn="l" rtl="0">
                <a:lnSpc>
                  <a:spcPct val="90000"/>
                </a:lnSpc>
                <a:spcBef>
                  <a:spcPts val="0"/>
                </a:spcBef>
                <a:spcAft>
                  <a:spcPts val="0"/>
                </a:spcAft>
                <a:buClr>
                  <a:srgbClr val="000000"/>
                </a:buClr>
                <a:buSzPts val="1800"/>
                <a:buFont typeface="Crimson Pro Medium"/>
                <a:buAutoNum type="arabicPeriod"/>
              </a:pPr>
              <a:r>
                <a:rPr lang="en-US" sz="1800" b="0" i="0" u="none" strike="noStrike" cap="none">
                  <a:solidFill>
                    <a:srgbClr val="000000"/>
                  </a:solidFill>
                  <a:latin typeface="Crimson Pro Medium"/>
                  <a:ea typeface="Crimson Pro Medium"/>
                  <a:cs typeface="Crimson Pro Medium"/>
                  <a:sym typeface="Crimson Pro Medium"/>
                </a:rPr>
                <a:t>Medication history</a:t>
              </a:r>
              <a:endParaRPr sz="1700" b="0" i="0" u="none" strike="noStrike" cap="none">
                <a:solidFill>
                  <a:srgbClr val="000000"/>
                </a:solidFill>
                <a:latin typeface="Crimson Pro Medium"/>
                <a:ea typeface="Crimson Pro Medium"/>
                <a:cs typeface="Crimson Pro Medium"/>
                <a:sym typeface="Crimson Pro Medium"/>
              </a:endParaRPr>
            </a:p>
          </p:txBody>
        </p:sp>
      </p:grpSp>
      <p:sp>
        <p:nvSpPr>
          <p:cNvPr id="218" name="Google Shape;218;p7"/>
          <p:cNvSpPr txBox="1"/>
          <p:nvPr/>
        </p:nvSpPr>
        <p:spPr>
          <a:xfrm>
            <a:off x="1132114" y="5987354"/>
            <a:ext cx="973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rimson Pro Medium"/>
                <a:ea typeface="Crimson Pro Medium"/>
                <a:cs typeface="Crimson Pro Medium"/>
                <a:sym typeface="Crimson Pro Medium"/>
              </a:rPr>
              <a:t>References:</a:t>
            </a:r>
            <a:endParaRPr sz="900" b="0" i="0" u="none" strike="noStrike" cap="none">
              <a:solidFill>
                <a:srgbClr val="000000"/>
              </a:solidFill>
              <a:latin typeface="Crimson Pro Medium"/>
              <a:ea typeface="Crimson Pro Medium"/>
              <a:cs typeface="Crimson Pro Medium"/>
              <a:sym typeface="Crimson Pro Medium"/>
            </a:endParaRPr>
          </a:p>
          <a:p>
            <a:pPr marL="457200" marR="0" lvl="0" indent="-285750" algn="l" rtl="0">
              <a:lnSpc>
                <a:spcPct val="100000"/>
              </a:lnSpc>
              <a:spcBef>
                <a:spcPts val="0"/>
              </a:spcBef>
              <a:spcAft>
                <a:spcPts val="0"/>
              </a:spcAft>
              <a:buClr>
                <a:srgbClr val="000000"/>
              </a:buClr>
              <a:buSzPts val="900"/>
              <a:buFont typeface="Crimson Pro"/>
              <a:buAutoNum type="arabicPeriod"/>
            </a:pPr>
            <a:r>
              <a:rPr lang="en-US" sz="900" b="0" i="0" u="none" strike="noStrike" cap="none">
                <a:solidFill>
                  <a:srgbClr val="000000"/>
                </a:solidFill>
                <a:latin typeface="Crimson Pro Medium"/>
                <a:ea typeface="Crimson Pro Medium"/>
                <a:cs typeface="Crimson Pro Medium"/>
                <a:sym typeface="Crimson Pro Medium"/>
              </a:rPr>
              <a:t>Gogali, A., Wells, A.U. (2012). Diagnostic approach to interstitial lung disease. Curr Respir Care Rep 1, 199–207. </a:t>
            </a:r>
            <a:r>
              <a:rPr lang="en-US" sz="900" b="0" i="0" u="sng" strike="noStrike" cap="none">
                <a:solidFill>
                  <a:srgbClr val="000000"/>
                </a:solidFill>
                <a:latin typeface="Crimson Pro Medium"/>
                <a:ea typeface="Crimson Pro Medium"/>
                <a:cs typeface="Crimson Pro Medium"/>
                <a:sym typeface="Crimson Pro Medium"/>
                <a:hlinkClick r:id="rId3">
                  <a:extLst>
                    <a:ext uri="{A12FA001-AC4F-418D-AE19-62706E023703}">
                      <ahyp:hlinkClr xmlns:ahyp="http://schemas.microsoft.com/office/drawing/2018/hyperlinkcolor" val="tx"/>
                    </a:ext>
                  </a:extLst>
                </a:hlinkClick>
              </a:rPr>
              <a:t>https://doi.org/10.1007/s13665-012-0029-6</a:t>
            </a:r>
            <a:r>
              <a:rPr lang="en-US" sz="900" b="0" i="0" u="none" strike="noStrike" cap="none">
                <a:solidFill>
                  <a:srgbClr val="000000"/>
                </a:solidFill>
                <a:latin typeface="Crimson Pro Medium"/>
                <a:ea typeface="Crimson Pro Medium"/>
                <a:cs typeface="Crimson Pro Medium"/>
                <a:sym typeface="Crimson Pro Medium"/>
              </a:rPr>
              <a:t> </a:t>
            </a:r>
            <a:endParaRPr sz="900" b="0" i="0" u="none" strike="noStrike" cap="none">
              <a:solidFill>
                <a:srgbClr val="000000"/>
              </a:solidFill>
              <a:latin typeface="Crimson Pro Medium"/>
              <a:ea typeface="Crimson Pro Medium"/>
              <a:cs typeface="Crimson Pro Medium"/>
              <a:sym typeface="Crimson Pr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a:spLocks noGrp="1"/>
          </p:cNvSpPr>
          <p:nvPr>
            <p:ph type="title" idx="4294967295"/>
          </p:nvPr>
        </p:nvSpPr>
        <p:spPr>
          <a:xfrm>
            <a:off x="742653" y="365125"/>
            <a:ext cx="8934747" cy="792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800" dirty="0">
                <a:solidFill>
                  <a:srgbClr val="000000"/>
                </a:solidFill>
                <a:latin typeface="Crimson Pro Medium"/>
                <a:ea typeface="Crimson Pro Medium"/>
                <a:cs typeface="Crimson Pro Medium"/>
                <a:sym typeface="Crimson Pro Medium"/>
              </a:rPr>
              <a:t>ILD Physical Examination</a:t>
            </a:r>
            <a:endParaRPr sz="3800" dirty="0">
              <a:latin typeface="Crimson Pro Medium"/>
              <a:ea typeface="Crimson Pro Medium"/>
              <a:cs typeface="Crimson Pro Medium"/>
              <a:sym typeface="Crimson Pro Medium"/>
            </a:endParaRPr>
          </a:p>
        </p:txBody>
      </p:sp>
      <p:sp>
        <p:nvSpPr>
          <p:cNvPr id="225" name="Google Shape;225;p8"/>
          <p:cNvSpPr txBox="1">
            <a:spLocks noGrp="1"/>
          </p:cNvSpPr>
          <p:nvPr>
            <p:ph type="body" idx="4294967295"/>
          </p:nvPr>
        </p:nvSpPr>
        <p:spPr>
          <a:xfrm>
            <a:off x="870858" y="1538288"/>
            <a:ext cx="2532063" cy="3648075"/>
          </a:xfrm>
          <a:prstGeom prst="rect">
            <a:avLst/>
          </a:prstGeom>
          <a:solidFill>
            <a:srgbClr val="4372C3"/>
          </a:solidFill>
          <a:ln>
            <a:noFill/>
          </a:ln>
        </p:spPr>
        <p:txBody>
          <a:bodyPr spcFirstLastPara="1" wrap="square" lIns="91425" tIns="0" rIns="91425" bIns="45700" anchor="t" anchorCtr="0">
            <a:noAutofit/>
          </a:bodyPr>
          <a:lstStyle/>
          <a:p>
            <a:pPr marL="0" lvl="0" indent="0" algn="l" rtl="0">
              <a:lnSpc>
                <a:spcPct val="115000"/>
              </a:lnSpc>
              <a:spcBef>
                <a:spcPts val="0"/>
              </a:spcBef>
              <a:spcAft>
                <a:spcPts val="0"/>
              </a:spcAft>
              <a:buSzPts val="1800"/>
              <a:buNone/>
            </a:pPr>
            <a:endParaRPr sz="800" dirty="0">
              <a:solidFill>
                <a:schemeClr val="lt1"/>
              </a:solidFill>
            </a:endParaRPr>
          </a:p>
          <a:p>
            <a:pPr marL="114300" lvl="0" indent="0" algn="l" rtl="0">
              <a:lnSpc>
                <a:spcPct val="90000"/>
              </a:lnSpc>
              <a:spcBef>
                <a:spcPts val="0"/>
              </a:spcBef>
              <a:spcAft>
                <a:spcPts val="0"/>
              </a:spcAft>
              <a:buSzPts val="1800"/>
              <a:buNone/>
            </a:pPr>
            <a:r>
              <a:rPr lang="en-US" sz="2400" dirty="0">
                <a:solidFill>
                  <a:schemeClr val="lt1"/>
                </a:solidFill>
              </a:rPr>
              <a:t>Fine “Velcro-like” inspiratory crepitations </a:t>
            </a:r>
            <a:endParaRPr dirty="0"/>
          </a:p>
          <a:p>
            <a:pPr marL="114300" lvl="0" indent="0" algn="l" rtl="0">
              <a:lnSpc>
                <a:spcPct val="90000"/>
              </a:lnSpc>
              <a:spcBef>
                <a:spcPts val="0"/>
              </a:spcBef>
              <a:spcAft>
                <a:spcPts val="0"/>
              </a:spcAft>
              <a:buSzPts val="1800"/>
              <a:buNone/>
            </a:pPr>
            <a:endParaRPr sz="2400" dirty="0">
              <a:solidFill>
                <a:schemeClr val="lt1"/>
              </a:solidFill>
            </a:endParaRPr>
          </a:p>
          <a:p>
            <a:pPr marL="114300" lvl="0" indent="0" algn="l" rtl="0">
              <a:lnSpc>
                <a:spcPct val="90000"/>
              </a:lnSpc>
              <a:spcBef>
                <a:spcPts val="0"/>
              </a:spcBef>
              <a:spcAft>
                <a:spcPts val="0"/>
              </a:spcAft>
              <a:buSzPts val="1800"/>
              <a:buNone/>
            </a:pPr>
            <a:r>
              <a:rPr lang="en-US" sz="1400" i="1" dirty="0">
                <a:solidFill>
                  <a:schemeClr val="lt1"/>
                </a:solidFill>
              </a:rPr>
              <a:t>Double click on icon to listen</a:t>
            </a:r>
            <a:endParaRPr dirty="0"/>
          </a:p>
          <a:p>
            <a:pPr marL="114300" lvl="0" indent="0" algn="l" rtl="0">
              <a:lnSpc>
                <a:spcPct val="90000"/>
              </a:lnSpc>
              <a:spcBef>
                <a:spcPts val="0"/>
              </a:spcBef>
              <a:spcAft>
                <a:spcPts val="0"/>
              </a:spcAft>
              <a:buSzPts val="1800"/>
              <a:buNone/>
            </a:pPr>
            <a:endParaRPr sz="1400" i="1" dirty="0">
              <a:solidFill>
                <a:schemeClr val="lt1"/>
              </a:solidFill>
            </a:endParaRPr>
          </a:p>
          <a:p>
            <a:pPr marL="114300" lvl="0" indent="0" algn="l" rtl="0">
              <a:lnSpc>
                <a:spcPct val="90000"/>
              </a:lnSpc>
              <a:spcBef>
                <a:spcPts val="0"/>
              </a:spcBef>
              <a:spcAft>
                <a:spcPts val="0"/>
              </a:spcAft>
              <a:buSzPts val="1800"/>
              <a:buNone/>
            </a:pPr>
            <a:endParaRPr sz="1400" i="1" dirty="0">
              <a:solidFill>
                <a:schemeClr val="lt1"/>
              </a:solidFill>
            </a:endParaRPr>
          </a:p>
          <a:p>
            <a:pPr marL="114300" lvl="0" indent="0" algn="l" rtl="0">
              <a:lnSpc>
                <a:spcPct val="90000"/>
              </a:lnSpc>
              <a:spcBef>
                <a:spcPts val="0"/>
              </a:spcBef>
              <a:spcAft>
                <a:spcPts val="0"/>
              </a:spcAft>
              <a:buSzPts val="1800"/>
              <a:buNone/>
            </a:pPr>
            <a:endParaRPr sz="1400" i="1" dirty="0">
              <a:solidFill>
                <a:schemeClr val="lt1"/>
              </a:solidFill>
            </a:endParaRPr>
          </a:p>
          <a:p>
            <a:pPr marL="114300" lvl="0" indent="0" algn="l" rtl="0">
              <a:lnSpc>
                <a:spcPct val="90000"/>
              </a:lnSpc>
              <a:spcBef>
                <a:spcPts val="0"/>
              </a:spcBef>
              <a:spcAft>
                <a:spcPts val="0"/>
              </a:spcAft>
              <a:buSzPts val="1800"/>
              <a:buNone/>
            </a:pPr>
            <a:endParaRPr sz="1400" i="1" dirty="0">
              <a:solidFill>
                <a:schemeClr val="lt1"/>
              </a:solidFill>
            </a:endParaRPr>
          </a:p>
          <a:p>
            <a:pPr marL="114300" lvl="0" indent="0" algn="l" rtl="0">
              <a:lnSpc>
                <a:spcPct val="90000"/>
              </a:lnSpc>
              <a:spcBef>
                <a:spcPts val="0"/>
              </a:spcBef>
              <a:spcAft>
                <a:spcPts val="0"/>
              </a:spcAft>
              <a:buSzPts val="1800"/>
              <a:buNone/>
            </a:pPr>
            <a:endParaRPr sz="1400" i="1" dirty="0">
              <a:solidFill>
                <a:schemeClr val="lt1"/>
              </a:solidFill>
            </a:endParaRPr>
          </a:p>
          <a:p>
            <a:pPr marL="114300" lvl="0" indent="0" algn="l" rtl="0">
              <a:lnSpc>
                <a:spcPct val="90000"/>
              </a:lnSpc>
              <a:spcBef>
                <a:spcPts val="0"/>
              </a:spcBef>
              <a:spcAft>
                <a:spcPts val="0"/>
              </a:spcAft>
              <a:buSzPts val="1800"/>
              <a:buNone/>
            </a:pPr>
            <a:endParaRPr sz="800" b="0" i="1" u="none" strike="noStrike" cap="none" dirty="0">
              <a:solidFill>
                <a:schemeClr val="lt1"/>
              </a:solidFill>
              <a:latin typeface="Crimson Pro Medium"/>
              <a:ea typeface="Crimson Pro Medium"/>
              <a:cs typeface="Crimson Pro Medium"/>
              <a:sym typeface="Crimson Pro Medium"/>
            </a:endParaRPr>
          </a:p>
          <a:p>
            <a:pPr marL="114300" lvl="0" indent="0" algn="l" rtl="0">
              <a:lnSpc>
                <a:spcPct val="90000"/>
              </a:lnSpc>
              <a:spcBef>
                <a:spcPts val="0"/>
              </a:spcBef>
              <a:spcAft>
                <a:spcPts val="0"/>
              </a:spcAft>
              <a:buSzPts val="1800"/>
              <a:buNone/>
            </a:pPr>
            <a:endParaRPr sz="800" i="1" dirty="0">
              <a:solidFill>
                <a:schemeClr val="lt1"/>
              </a:solidFill>
            </a:endParaRPr>
          </a:p>
          <a:p>
            <a:pPr marL="114300" lvl="0" indent="0" algn="l" rtl="0">
              <a:lnSpc>
                <a:spcPct val="90000"/>
              </a:lnSpc>
              <a:spcBef>
                <a:spcPts val="0"/>
              </a:spcBef>
              <a:spcAft>
                <a:spcPts val="0"/>
              </a:spcAft>
              <a:buSzPts val="1800"/>
              <a:buNone/>
            </a:pPr>
            <a:endParaRPr sz="800" b="0" i="1" u="none" strike="noStrike" cap="none" dirty="0">
              <a:solidFill>
                <a:schemeClr val="lt1"/>
              </a:solidFill>
              <a:latin typeface="Crimson Pro Medium"/>
              <a:ea typeface="Crimson Pro Medium"/>
              <a:cs typeface="Crimson Pro Medium"/>
              <a:sym typeface="Crimson Pro Medium"/>
            </a:endParaRPr>
          </a:p>
          <a:p>
            <a:pPr marL="114300" lvl="0" indent="0" algn="l" rtl="0">
              <a:lnSpc>
                <a:spcPct val="90000"/>
              </a:lnSpc>
              <a:spcBef>
                <a:spcPts val="0"/>
              </a:spcBef>
              <a:spcAft>
                <a:spcPts val="0"/>
              </a:spcAft>
              <a:buSzPts val="1800"/>
              <a:buNone/>
            </a:pPr>
            <a:endParaRPr sz="800" i="1" dirty="0">
              <a:solidFill>
                <a:schemeClr val="lt1"/>
              </a:solidFill>
            </a:endParaRPr>
          </a:p>
          <a:p>
            <a:pPr marL="114300" lvl="0" indent="0" algn="l" rtl="0">
              <a:lnSpc>
                <a:spcPct val="90000"/>
              </a:lnSpc>
              <a:spcBef>
                <a:spcPts val="0"/>
              </a:spcBef>
              <a:spcAft>
                <a:spcPts val="0"/>
              </a:spcAft>
              <a:buSzPts val="1800"/>
              <a:buNone/>
            </a:pPr>
            <a:endParaRPr sz="800" b="0" i="1" u="none" strike="noStrike" cap="none" dirty="0">
              <a:solidFill>
                <a:schemeClr val="lt1"/>
              </a:solidFill>
              <a:latin typeface="Crimson Pro Medium"/>
              <a:ea typeface="Crimson Pro Medium"/>
              <a:cs typeface="Crimson Pro Medium"/>
              <a:sym typeface="Crimson Pro Medium"/>
            </a:endParaRPr>
          </a:p>
          <a:p>
            <a:pPr marL="114300" lvl="0" indent="0" algn="l" rtl="0">
              <a:lnSpc>
                <a:spcPct val="90000"/>
              </a:lnSpc>
              <a:spcBef>
                <a:spcPts val="0"/>
              </a:spcBef>
              <a:spcAft>
                <a:spcPts val="0"/>
              </a:spcAft>
              <a:buSzPts val="1800"/>
              <a:buNone/>
            </a:pPr>
            <a:r>
              <a:rPr lang="en-US" sz="800" b="0" i="1" u="none" strike="noStrike" cap="none" dirty="0">
                <a:solidFill>
                  <a:schemeClr val="lt1"/>
                </a:solidFill>
                <a:latin typeface="Crimson Pro Medium"/>
                <a:ea typeface="Crimson Pro Medium"/>
                <a:cs typeface="Crimson Pro Medium"/>
                <a:sym typeface="Crimson Pro Medium"/>
              </a:rPr>
              <a:t>Adapted from:</a:t>
            </a:r>
            <a:r>
              <a:rPr lang="en-US" sz="800" i="1" dirty="0">
                <a:solidFill>
                  <a:schemeClr val="lt1"/>
                </a:solidFill>
                <a:latin typeface="Crimson Pro Medium"/>
                <a:ea typeface="Crimson Pro Medium"/>
                <a:cs typeface="Crimson Pro Medium"/>
                <a:sym typeface="Crimson Pro Medium"/>
              </a:rPr>
              <a:t> Pulmonary Fibrosis 360 </a:t>
            </a:r>
            <a:r>
              <a:rPr lang="en-US" sz="800" i="1" u="sng" dirty="0">
                <a:solidFill>
                  <a:schemeClr val="hlink"/>
                </a:solidFill>
                <a:latin typeface="Crimson Pro Medium"/>
                <a:ea typeface="Crimson Pro Medium"/>
                <a:cs typeface="Crimson Pro Medium"/>
                <a:sym typeface="Crimson Pro Medium"/>
                <a:hlinkClick r:id="rId3"/>
              </a:rPr>
              <a:t>https://www.pulmonaryfibrosis360.com/pcp/suspecting-pulmonary-fibrosis/sound-the-alarm-for-the-sound-of-ILD</a:t>
            </a:r>
            <a:r>
              <a:rPr lang="en-US" sz="800" i="1" dirty="0">
                <a:solidFill>
                  <a:schemeClr val="lt1"/>
                </a:solidFill>
                <a:latin typeface="Crimson Pro Medium"/>
                <a:ea typeface="Crimson Pro Medium"/>
                <a:cs typeface="Crimson Pro Medium"/>
                <a:sym typeface="Crimson Pro Medium"/>
              </a:rPr>
              <a:t> </a:t>
            </a:r>
            <a:endParaRPr dirty="0"/>
          </a:p>
          <a:p>
            <a:pPr marL="114300" lvl="0" indent="0" algn="l" rtl="0">
              <a:lnSpc>
                <a:spcPct val="90000"/>
              </a:lnSpc>
              <a:spcBef>
                <a:spcPts val="0"/>
              </a:spcBef>
              <a:spcAft>
                <a:spcPts val="0"/>
              </a:spcAft>
              <a:buSzPts val="1800"/>
              <a:buNone/>
            </a:pPr>
            <a:endParaRPr sz="1200" i="1" dirty="0">
              <a:solidFill>
                <a:schemeClr val="lt1"/>
              </a:solidFill>
            </a:endParaRPr>
          </a:p>
          <a:p>
            <a:pPr marL="114300" lvl="0" indent="0" algn="l" rtl="0">
              <a:lnSpc>
                <a:spcPct val="90000"/>
              </a:lnSpc>
              <a:spcBef>
                <a:spcPts val="0"/>
              </a:spcBef>
              <a:spcAft>
                <a:spcPts val="0"/>
              </a:spcAft>
              <a:buSzPts val="1800"/>
              <a:buNone/>
            </a:pPr>
            <a:endParaRPr sz="2400" dirty="0">
              <a:solidFill>
                <a:schemeClr val="lt1"/>
              </a:solidFill>
            </a:endParaRPr>
          </a:p>
          <a:p>
            <a:pPr marL="114300" lvl="0" indent="0" algn="l" rtl="0">
              <a:lnSpc>
                <a:spcPct val="90000"/>
              </a:lnSpc>
              <a:spcBef>
                <a:spcPts val="0"/>
              </a:spcBef>
              <a:spcAft>
                <a:spcPts val="0"/>
              </a:spcAft>
              <a:buSzPts val="1800"/>
              <a:buNone/>
            </a:pPr>
            <a:endParaRPr sz="2400" dirty="0">
              <a:solidFill>
                <a:schemeClr val="lt1"/>
              </a:solidFill>
            </a:endParaRPr>
          </a:p>
          <a:p>
            <a:pPr marL="0" lvl="0" indent="0" algn="l" rtl="0">
              <a:lnSpc>
                <a:spcPct val="90000"/>
              </a:lnSpc>
              <a:spcBef>
                <a:spcPts val="1000"/>
              </a:spcBef>
              <a:spcAft>
                <a:spcPts val="0"/>
              </a:spcAft>
              <a:buSzPts val="1800"/>
              <a:buNone/>
            </a:pPr>
            <a:endParaRPr sz="2400" dirty="0">
              <a:solidFill>
                <a:schemeClr val="lt1"/>
              </a:solidFill>
            </a:endParaRPr>
          </a:p>
        </p:txBody>
      </p:sp>
      <p:sp>
        <p:nvSpPr>
          <p:cNvPr id="226" name="Google Shape;226;p8"/>
          <p:cNvSpPr txBox="1">
            <a:spLocks noGrp="1"/>
          </p:cNvSpPr>
          <p:nvPr>
            <p:ph type="body" idx="4294967295"/>
          </p:nvPr>
        </p:nvSpPr>
        <p:spPr>
          <a:xfrm>
            <a:off x="3505199" y="1538288"/>
            <a:ext cx="2532063" cy="3622675"/>
          </a:xfrm>
          <a:prstGeom prst="rect">
            <a:avLst/>
          </a:prstGeom>
          <a:solidFill>
            <a:srgbClr val="50C9B6"/>
          </a:solidFill>
          <a:ln>
            <a:noFill/>
          </a:ln>
        </p:spPr>
        <p:txBody>
          <a:bodyPr spcFirstLastPara="1" wrap="square" lIns="91425" tIns="0" rIns="91425" bIns="45700" anchor="t" anchorCtr="0">
            <a:noAutofit/>
          </a:bodyPr>
          <a:lstStyle/>
          <a:p>
            <a:pPr marL="0" lvl="0" indent="0" algn="l" rtl="0">
              <a:lnSpc>
                <a:spcPct val="115000"/>
              </a:lnSpc>
              <a:spcBef>
                <a:spcPts val="1000"/>
              </a:spcBef>
              <a:spcAft>
                <a:spcPts val="0"/>
              </a:spcAft>
              <a:buSzPts val="2800"/>
              <a:buNone/>
            </a:pPr>
            <a:r>
              <a:rPr lang="en-US" sz="2400" dirty="0">
                <a:solidFill>
                  <a:schemeClr val="lt1"/>
                </a:solidFill>
                <a:latin typeface="Crimson Pro Medium"/>
                <a:ea typeface="Crimson Pro Medium"/>
                <a:cs typeface="Crimson Pro Medium"/>
                <a:sym typeface="Crimson Pro Medium"/>
              </a:rPr>
              <a:t>Finger Clubbing</a:t>
            </a:r>
            <a:endParaRPr dirty="0"/>
          </a:p>
          <a:p>
            <a:pPr marL="0" lvl="0" indent="0" algn="l" rtl="0">
              <a:lnSpc>
                <a:spcPct val="115000"/>
              </a:lnSpc>
              <a:spcBef>
                <a:spcPts val="1000"/>
              </a:spcBef>
              <a:spcAft>
                <a:spcPts val="0"/>
              </a:spcAft>
              <a:buSzPts val="2800"/>
              <a:buNone/>
            </a:pPr>
            <a:endParaRPr sz="2400" dirty="0">
              <a:solidFill>
                <a:schemeClr val="lt1"/>
              </a:solidFill>
            </a:endParaRPr>
          </a:p>
          <a:p>
            <a:pPr marL="0" lvl="0" indent="0" algn="l" rtl="0">
              <a:lnSpc>
                <a:spcPct val="115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a:p>
            <a:pPr marL="0" lvl="0" indent="0" algn="l" rtl="0">
              <a:lnSpc>
                <a:spcPct val="115000"/>
              </a:lnSpc>
              <a:spcBef>
                <a:spcPts val="1000"/>
              </a:spcBef>
              <a:spcAft>
                <a:spcPts val="0"/>
              </a:spcAft>
              <a:buSzPts val="2800"/>
              <a:buNone/>
            </a:pPr>
            <a:endParaRPr sz="2400" dirty="0">
              <a:solidFill>
                <a:schemeClr val="lt1"/>
              </a:solidFill>
            </a:endParaRPr>
          </a:p>
          <a:p>
            <a:pPr marL="0" lvl="0" indent="0" algn="l" rtl="0">
              <a:lnSpc>
                <a:spcPct val="115000"/>
              </a:lnSpc>
              <a:spcBef>
                <a:spcPts val="1000"/>
              </a:spcBef>
              <a:spcAft>
                <a:spcPts val="0"/>
              </a:spcAft>
              <a:buSzPts val="2800"/>
              <a:buNone/>
            </a:pPr>
            <a:endParaRPr sz="800" b="0" i="1" u="none" strike="noStrike" cap="none" dirty="0">
              <a:solidFill>
                <a:schemeClr val="lt1"/>
              </a:solidFill>
              <a:latin typeface="Crimson Pro Medium"/>
              <a:ea typeface="Crimson Pro Medium"/>
              <a:cs typeface="Crimson Pro Medium"/>
              <a:sym typeface="Crimson Pro Medium"/>
            </a:endParaRPr>
          </a:p>
          <a:p>
            <a:pPr marL="0" lvl="0" indent="0" algn="l" rtl="0">
              <a:lnSpc>
                <a:spcPct val="115000"/>
              </a:lnSpc>
              <a:spcBef>
                <a:spcPts val="1000"/>
              </a:spcBef>
              <a:spcAft>
                <a:spcPts val="0"/>
              </a:spcAft>
              <a:buSzPts val="2800"/>
              <a:buNone/>
            </a:pPr>
            <a:endParaRPr sz="800" i="1" dirty="0">
              <a:solidFill>
                <a:schemeClr val="lt1"/>
              </a:solidFill>
            </a:endParaRPr>
          </a:p>
          <a:p>
            <a:pPr marL="0" lvl="0" indent="0" algn="l" rtl="0">
              <a:lnSpc>
                <a:spcPct val="115000"/>
              </a:lnSpc>
              <a:spcBef>
                <a:spcPts val="1000"/>
              </a:spcBef>
              <a:spcAft>
                <a:spcPts val="0"/>
              </a:spcAft>
              <a:buSzPts val="2800"/>
              <a:buNone/>
            </a:pPr>
            <a:endParaRPr sz="800" b="0" i="1" u="none" strike="noStrike" cap="none" dirty="0">
              <a:solidFill>
                <a:schemeClr val="lt1"/>
              </a:solidFill>
              <a:latin typeface="Crimson Pro Medium"/>
              <a:ea typeface="Crimson Pro Medium"/>
              <a:cs typeface="Crimson Pro Medium"/>
              <a:sym typeface="Crimson Pro Medium"/>
            </a:endParaRPr>
          </a:p>
          <a:p>
            <a:pPr marL="0" lvl="0" indent="0" algn="l" rtl="0">
              <a:lnSpc>
                <a:spcPct val="115000"/>
              </a:lnSpc>
              <a:spcBef>
                <a:spcPts val="1000"/>
              </a:spcBef>
              <a:spcAft>
                <a:spcPts val="0"/>
              </a:spcAft>
              <a:buSzPts val="2800"/>
              <a:buNone/>
            </a:pPr>
            <a:r>
              <a:rPr lang="en-US" sz="800" b="0" i="1" u="none" strike="noStrike" cap="none" dirty="0">
                <a:solidFill>
                  <a:schemeClr val="lt1"/>
                </a:solidFill>
                <a:latin typeface="Crimson Pro Medium"/>
                <a:ea typeface="Crimson Pro Medium"/>
                <a:cs typeface="Crimson Pro Medium"/>
                <a:sym typeface="Crimson Pro Medium"/>
              </a:rPr>
              <a:t>Adapted from: Cleveland Clinic. Nail Clubbing. </a:t>
            </a:r>
            <a:r>
              <a:rPr lang="en-US" sz="800" b="0" i="1" u="sng" strike="noStrike" cap="none" dirty="0">
                <a:solidFill>
                  <a:schemeClr val="hlink"/>
                </a:solidFill>
                <a:latin typeface="Crimson Pro Medium"/>
                <a:ea typeface="Crimson Pro Medium"/>
                <a:cs typeface="Crimson Pro Medium"/>
                <a:sym typeface="Crimson Pro Medium"/>
                <a:hlinkClick r:id="rId4"/>
              </a:rPr>
              <a:t>https://my.clevelandclinic.org/health/symptoms/24474-nail-clubbing</a:t>
            </a:r>
            <a:r>
              <a:rPr lang="en-US" sz="800" b="0" i="1" u="none" strike="noStrike" cap="none" dirty="0">
                <a:solidFill>
                  <a:schemeClr val="lt1"/>
                </a:solidFill>
                <a:latin typeface="Crimson Pro Medium"/>
                <a:ea typeface="Crimson Pro Medium"/>
                <a:cs typeface="Crimson Pro Medium"/>
                <a:sym typeface="Crimson Pro Medium"/>
              </a:rPr>
              <a:t> </a:t>
            </a:r>
            <a:endParaRPr dirty="0"/>
          </a:p>
          <a:p>
            <a:pPr marL="0" lvl="0" indent="0" algn="l" rtl="0">
              <a:lnSpc>
                <a:spcPct val="115000"/>
              </a:lnSpc>
              <a:spcBef>
                <a:spcPts val="1000"/>
              </a:spcBef>
              <a:spcAft>
                <a:spcPts val="0"/>
              </a:spcAft>
              <a:buSzPts val="2800"/>
              <a:buNone/>
            </a:pPr>
            <a:endParaRPr sz="800" dirty="0">
              <a:solidFill>
                <a:schemeClr val="lt1"/>
              </a:solidFill>
              <a:latin typeface="Crimson Pro Medium"/>
              <a:ea typeface="Crimson Pro Medium"/>
              <a:cs typeface="Crimson Pro Medium"/>
              <a:sym typeface="Crimson Pro Medium"/>
            </a:endParaRPr>
          </a:p>
          <a:p>
            <a:pPr marL="0" lvl="0" indent="0" algn="l" rtl="0">
              <a:lnSpc>
                <a:spcPct val="115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a:p>
            <a:pPr marL="0" lvl="0" indent="0" algn="ctr" rtl="0">
              <a:lnSpc>
                <a:spcPct val="115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a:p>
            <a:pPr marL="0" lvl="0" indent="0" algn="ctr" rtl="0">
              <a:lnSpc>
                <a:spcPct val="90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p:txBody>
      </p:sp>
      <p:sp>
        <p:nvSpPr>
          <p:cNvPr id="227" name="Google Shape;227;p8"/>
          <p:cNvSpPr txBox="1">
            <a:spLocks noGrp="1"/>
          </p:cNvSpPr>
          <p:nvPr>
            <p:ph type="body" idx="4294967295"/>
          </p:nvPr>
        </p:nvSpPr>
        <p:spPr>
          <a:xfrm>
            <a:off x="6104613" y="1538288"/>
            <a:ext cx="5216525" cy="4445000"/>
          </a:xfrm>
          <a:prstGeom prst="rect">
            <a:avLst/>
          </a:prstGeom>
          <a:solidFill>
            <a:srgbClr val="48BD62"/>
          </a:solidFill>
          <a:ln>
            <a:noFill/>
          </a:ln>
        </p:spPr>
        <p:txBody>
          <a:bodyPr spcFirstLastPara="1" wrap="square" lIns="91425" tIns="0" rIns="91425" bIns="45700" anchor="t" anchorCtr="0">
            <a:noAutofit/>
          </a:bodyPr>
          <a:lstStyle/>
          <a:p>
            <a:pPr marL="57150" lvl="0" indent="0" algn="l" rtl="0">
              <a:lnSpc>
                <a:spcPct val="90000"/>
              </a:lnSpc>
              <a:spcBef>
                <a:spcPts val="1000"/>
              </a:spcBef>
              <a:spcAft>
                <a:spcPts val="0"/>
              </a:spcAft>
              <a:buSzPts val="2800"/>
              <a:buNone/>
            </a:pPr>
            <a:r>
              <a:rPr lang="en-US" sz="2400" dirty="0">
                <a:solidFill>
                  <a:schemeClr val="lt1"/>
                </a:solidFill>
                <a:latin typeface="Crimson Pro Medium"/>
                <a:ea typeface="Crimson Pro Medium"/>
                <a:cs typeface="Crimson Pro Medium"/>
                <a:sym typeface="Crimson Pro Medium"/>
              </a:rPr>
              <a:t>Signs of underlying connective tissue diseases, e.g.</a:t>
            </a:r>
            <a:r>
              <a:rPr lang="en-US" sz="2400" dirty="0">
                <a:solidFill>
                  <a:schemeClr val="lt1"/>
                </a:solidFill>
              </a:rPr>
              <a:t>, </a:t>
            </a:r>
            <a:r>
              <a:rPr lang="en-US" sz="2400" dirty="0">
                <a:solidFill>
                  <a:schemeClr val="lt1"/>
                </a:solidFill>
                <a:latin typeface="Crimson Pro Medium"/>
                <a:ea typeface="Crimson Pro Medium"/>
                <a:cs typeface="Crimson Pro Medium"/>
                <a:sym typeface="Crimson Pro Medium"/>
              </a:rPr>
              <a:t>skin rashes, joint abnormalities</a:t>
            </a:r>
            <a:endParaRPr dirty="0"/>
          </a:p>
          <a:p>
            <a:pPr marL="57150" lvl="0" indent="0" algn="l" rtl="0">
              <a:lnSpc>
                <a:spcPct val="90000"/>
              </a:lnSpc>
              <a:spcBef>
                <a:spcPts val="1000"/>
              </a:spcBef>
              <a:spcAft>
                <a:spcPts val="0"/>
              </a:spcAft>
              <a:buSzPts val="2800"/>
              <a:buNone/>
            </a:pPr>
            <a:endParaRPr sz="2400" dirty="0">
              <a:solidFill>
                <a:schemeClr val="lt1"/>
              </a:solidFill>
            </a:endParaRPr>
          </a:p>
          <a:p>
            <a:pPr marL="57150" lvl="0" indent="0" algn="l" rtl="0">
              <a:lnSpc>
                <a:spcPct val="90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a:p>
            <a:pPr marL="57150" lvl="0" indent="0" algn="l" rtl="0">
              <a:lnSpc>
                <a:spcPct val="90000"/>
              </a:lnSpc>
              <a:spcBef>
                <a:spcPts val="1000"/>
              </a:spcBef>
              <a:spcAft>
                <a:spcPts val="0"/>
              </a:spcAft>
              <a:buSzPts val="2800"/>
              <a:buNone/>
            </a:pPr>
            <a:endParaRPr sz="2400" dirty="0">
              <a:solidFill>
                <a:schemeClr val="lt1"/>
              </a:solidFill>
            </a:endParaRPr>
          </a:p>
          <a:p>
            <a:pPr marL="57150" lvl="0" indent="0" algn="l" rtl="0">
              <a:lnSpc>
                <a:spcPct val="90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800"/>
              <a:buFont typeface="Arial"/>
              <a:buNone/>
            </a:pPr>
            <a:endParaRPr sz="800" b="0" i="1" u="none" strike="noStrike" cap="none" dirty="0">
              <a:solidFill>
                <a:schemeClr val="lt1"/>
              </a:solidFill>
              <a:latin typeface="Crimson Pro Medium"/>
              <a:ea typeface="Crimson Pro Medium"/>
              <a:cs typeface="Crimson Pro Medium"/>
              <a:sym typeface="Crimson Pro Medium"/>
            </a:endParaRPr>
          </a:p>
          <a:p>
            <a:pPr marL="0" marR="0" lvl="0" indent="0" algn="l" rtl="0">
              <a:lnSpc>
                <a:spcPct val="100000"/>
              </a:lnSpc>
              <a:spcBef>
                <a:spcPts val="0"/>
              </a:spcBef>
              <a:spcAft>
                <a:spcPts val="0"/>
              </a:spcAft>
              <a:buClr>
                <a:srgbClr val="000000"/>
              </a:buClr>
              <a:buSzPts val="800"/>
              <a:buFont typeface="Arial"/>
              <a:buNone/>
            </a:pPr>
            <a:endParaRPr sz="800" i="1" dirty="0">
              <a:solidFill>
                <a:schemeClr val="lt1"/>
              </a:solidFill>
            </a:endParaRPr>
          </a:p>
          <a:p>
            <a:pPr marL="0" lvl="0" indent="0" algn="l" rtl="0">
              <a:lnSpc>
                <a:spcPct val="115000"/>
              </a:lnSpc>
              <a:spcBef>
                <a:spcPts val="0"/>
              </a:spcBef>
              <a:spcAft>
                <a:spcPts val="0"/>
              </a:spcAft>
              <a:buSzPts val="2800"/>
              <a:buNone/>
            </a:pPr>
            <a:r>
              <a:rPr lang="en-US" sz="1000" dirty="0">
                <a:solidFill>
                  <a:schemeClr val="lt1"/>
                </a:solidFill>
                <a:latin typeface="Crimson Pro Medium"/>
                <a:ea typeface="Crimson Pro Medium"/>
                <a:cs typeface="Crimson Pro Medium"/>
                <a:sym typeface="Crimson Pro Medium"/>
              </a:rPr>
              <a:t>Adapted from:</a:t>
            </a:r>
            <a:endParaRPr sz="1000" dirty="0">
              <a:solidFill>
                <a:schemeClr val="lt1"/>
              </a:solidFill>
              <a:latin typeface="Crimson Pro Medium"/>
              <a:ea typeface="Crimson Pro Medium"/>
              <a:cs typeface="Crimson Pro Medium"/>
              <a:sym typeface="Crimson Pro Medium"/>
            </a:endParaRPr>
          </a:p>
          <a:p>
            <a:pPr marL="457200" lvl="0" indent="-292100" algn="l" rtl="0">
              <a:lnSpc>
                <a:spcPct val="115000"/>
              </a:lnSpc>
              <a:spcBef>
                <a:spcPts val="0"/>
              </a:spcBef>
              <a:spcAft>
                <a:spcPts val="0"/>
              </a:spcAft>
              <a:buClr>
                <a:schemeClr val="lt1"/>
              </a:buClr>
              <a:buSzPts val="1000"/>
              <a:buFont typeface="Crimson Pro"/>
              <a:buAutoNum type="arabicPeriod"/>
            </a:pPr>
            <a:r>
              <a:rPr lang="en-US" sz="1000" dirty="0">
                <a:solidFill>
                  <a:schemeClr val="lt1"/>
                </a:solidFill>
                <a:latin typeface="Crimson Pro Medium"/>
                <a:ea typeface="Crimson Pro Medium"/>
                <a:cs typeface="Crimson Pro Medium"/>
                <a:sym typeface="Crimson Pro Medium"/>
              </a:rPr>
              <a:t>1.Johns Hopkins Medicine, Clinical Connection.  Scleroderma Lung Disease: The Best Protocol for Early Detection and Treatment.</a:t>
            </a:r>
            <a:endParaRPr sz="1000" dirty="0">
              <a:solidFill>
                <a:schemeClr val="lt1"/>
              </a:solidFill>
              <a:latin typeface="Crimson Pro Medium"/>
              <a:ea typeface="Crimson Pro Medium"/>
              <a:cs typeface="Crimson Pro Medium"/>
              <a:sym typeface="Crimson Pro Medium"/>
            </a:endParaRPr>
          </a:p>
          <a:p>
            <a:pPr marL="457200" lvl="0" indent="-292100" algn="l" rtl="0">
              <a:lnSpc>
                <a:spcPct val="115000"/>
              </a:lnSpc>
              <a:spcBef>
                <a:spcPts val="0"/>
              </a:spcBef>
              <a:spcAft>
                <a:spcPts val="0"/>
              </a:spcAft>
              <a:buClr>
                <a:schemeClr val="lt1"/>
              </a:buClr>
              <a:buSzPts val="1000"/>
              <a:buFont typeface="Crimson Pro"/>
              <a:buAutoNum type="arabicPeriod"/>
            </a:pPr>
            <a:r>
              <a:rPr lang="en-US" sz="1000" dirty="0">
                <a:solidFill>
                  <a:schemeClr val="lt1"/>
                </a:solidFill>
                <a:latin typeface="Crimson Pro Medium"/>
                <a:ea typeface="Crimson Pro Medium"/>
                <a:cs typeface="Crimson Pro Medium"/>
                <a:sym typeface="Crimson Pro Medium"/>
              </a:rPr>
              <a:t>2.Dave, Jayati. (2022). Cutaneous Features, Autoantibody Profile, and Nailfold Capillaroscopy of Systemic Sclerosis: A Study of 60 Cases. Journal of the Association of Physicians of India. 70. 24-31. 10.5005/japi-11001-0136. </a:t>
            </a:r>
            <a:endParaRPr sz="2600" dirty="0">
              <a:solidFill>
                <a:schemeClr val="lt1"/>
              </a:solidFill>
              <a:latin typeface="Crimson Pro Medium"/>
              <a:ea typeface="Crimson Pro Medium"/>
              <a:cs typeface="Crimson Pro Medium"/>
              <a:sym typeface="Crimson Pro Medium"/>
            </a:endParaRPr>
          </a:p>
          <a:p>
            <a:pPr marL="0" lvl="0" indent="0" algn="l" rtl="0">
              <a:lnSpc>
                <a:spcPct val="90000"/>
              </a:lnSpc>
              <a:spcBef>
                <a:spcPts val="1000"/>
              </a:spcBef>
              <a:spcAft>
                <a:spcPts val="0"/>
              </a:spcAft>
              <a:buSzPts val="2800"/>
              <a:buNone/>
            </a:pPr>
            <a:endParaRPr sz="2400" dirty="0">
              <a:solidFill>
                <a:schemeClr val="lt1"/>
              </a:solidFill>
              <a:latin typeface="Crimson Pro Medium"/>
              <a:ea typeface="Crimson Pro Medium"/>
              <a:cs typeface="Crimson Pro Medium"/>
              <a:sym typeface="Crimson Pro Medium"/>
            </a:endParaRPr>
          </a:p>
        </p:txBody>
      </p:sp>
      <p:pic>
        <p:nvPicPr>
          <p:cNvPr id="228" name="Google Shape;228;p8"/>
          <p:cNvPicPr preferRelativeResize="0"/>
          <p:nvPr/>
        </p:nvPicPr>
        <p:blipFill rotWithShape="1">
          <a:blip r:embed="rId5">
            <a:alphaModFix/>
          </a:blip>
          <a:srcRect/>
          <a:stretch/>
        </p:blipFill>
        <p:spPr>
          <a:xfrm>
            <a:off x="3589867" y="2286030"/>
            <a:ext cx="2328333" cy="1800954"/>
          </a:xfrm>
          <a:prstGeom prst="rect">
            <a:avLst/>
          </a:prstGeom>
          <a:noFill/>
          <a:ln w="9525" cap="flat" cmpd="sng">
            <a:solidFill>
              <a:schemeClr val="accent6"/>
            </a:solidFill>
            <a:prstDash val="solid"/>
            <a:round/>
            <a:headEnd type="none" w="sm" len="sm"/>
            <a:tailEnd type="none" w="sm" len="sm"/>
          </a:ln>
          <a:effectLst>
            <a:outerShdw blurRad="63500" sx="102000" sy="102000" algn="ctr" rotWithShape="0">
              <a:srgbClr val="000000">
                <a:alpha val="40000"/>
              </a:srgbClr>
            </a:outerShdw>
          </a:effectLst>
        </p:spPr>
      </p:pic>
      <p:pic>
        <p:nvPicPr>
          <p:cNvPr id="229" name="Google Shape;229;p8"/>
          <p:cNvPicPr preferRelativeResize="0"/>
          <p:nvPr/>
        </p:nvPicPr>
        <p:blipFill rotWithShape="1">
          <a:blip r:embed="rId6">
            <a:alphaModFix/>
          </a:blip>
          <a:srcRect/>
          <a:stretch/>
        </p:blipFill>
        <p:spPr>
          <a:xfrm>
            <a:off x="6160917" y="2842384"/>
            <a:ext cx="2552003" cy="1604950"/>
          </a:xfrm>
          <a:prstGeom prst="rect">
            <a:avLst/>
          </a:prstGeom>
          <a:noFill/>
          <a:ln>
            <a:noFill/>
          </a:ln>
          <a:effectLst>
            <a:outerShdw blurRad="63500" dist="12700" sx="103000" sy="103000" algn="ctr" rotWithShape="0">
              <a:schemeClr val="dk1">
                <a:alpha val="40000"/>
              </a:schemeClr>
            </a:outerShdw>
          </a:effectLst>
        </p:spPr>
      </p:pic>
      <p:sp>
        <p:nvSpPr>
          <p:cNvPr id="230" name="Google Shape;230;p8"/>
          <p:cNvSpPr txBox="1"/>
          <p:nvPr/>
        </p:nvSpPr>
        <p:spPr>
          <a:xfrm>
            <a:off x="838200" y="5247792"/>
            <a:ext cx="5165327" cy="735649"/>
          </a:xfrm>
          <a:prstGeom prst="rect">
            <a:avLst/>
          </a:prstGeom>
          <a:solidFill>
            <a:srgbClr val="6FAB46"/>
          </a:solidFill>
          <a:ln>
            <a:noFill/>
          </a:ln>
        </p:spPr>
        <p:txBody>
          <a:bodyPr spcFirstLastPara="1" wrap="square" lIns="91425" tIns="0" rIns="91425" bIns="91425" anchor="ctr" anchorCtr="0">
            <a:noAutofit/>
          </a:bodyPr>
          <a:lstStyle/>
          <a:p>
            <a:pPr marL="5715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chemeClr val="lt1"/>
                </a:solidFill>
                <a:latin typeface="Crimson Pro Medium"/>
                <a:ea typeface="Crimson Pro Medium"/>
                <a:cs typeface="Crimson Pro Medium"/>
                <a:sym typeface="Crimson Pro Medium"/>
              </a:rPr>
              <a:t>Exercise-induced hypoxaemia</a:t>
            </a:r>
            <a:endParaRPr sz="2400" b="0" i="0" u="none" strike="noStrike" cap="none">
              <a:solidFill>
                <a:schemeClr val="lt1"/>
              </a:solidFill>
              <a:latin typeface="Crimson Pro Medium"/>
              <a:ea typeface="Crimson Pro Medium"/>
              <a:cs typeface="Crimson Pro Medium"/>
              <a:sym typeface="Crimson Pro Medium"/>
            </a:endParaRPr>
          </a:p>
        </p:txBody>
      </p:sp>
      <p:sp>
        <p:nvSpPr>
          <p:cNvPr id="231" name="Google Shape;231;p8"/>
          <p:cNvSpPr txBox="1"/>
          <p:nvPr/>
        </p:nvSpPr>
        <p:spPr>
          <a:xfrm>
            <a:off x="742653" y="6070477"/>
            <a:ext cx="10554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a:solidFill>
                  <a:schemeClr val="dk1"/>
                </a:solidFill>
                <a:latin typeface="Crimson Pro Medium"/>
                <a:ea typeface="Crimson Pro Medium"/>
                <a:cs typeface="Crimson Pro Medium"/>
                <a:sym typeface="Crimson Pro Medium"/>
              </a:rPr>
              <a:t>References:</a:t>
            </a:r>
            <a:endParaRPr sz="900" b="0" i="0" u="none" strike="noStrike" cap="none" dirty="0">
              <a:solidFill>
                <a:schemeClr val="dk1"/>
              </a:solidFill>
              <a:latin typeface="Crimson Pro Medium"/>
              <a:ea typeface="Crimson Pro Medium"/>
              <a:cs typeface="Crimson Pro Medium"/>
              <a:sym typeface="Crimson Pro Medium"/>
            </a:endParaRPr>
          </a:p>
          <a:p>
            <a:pPr marL="457200" marR="0" lvl="0" indent="-279400" algn="l" rtl="0">
              <a:lnSpc>
                <a:spcPct val="100000"/>
              </a:lnSpc>
              <a:spcBef>
                <a:spcPts val="0"/>
              </a:spcBef>
              <a:spcAft>
                <a:spcPts val="0"/>
              </a:spcAft>
              <a:buClr>
                <a:schemeClr val="dk1"/>
              </a:buClr>
              <a:buSzPts val="800"/>
              <a:buFont typeface="Crimson Pro Medium"/>
              <a:buAutoNum type="arabicPeriod"/>
            </a:pPr>
            <a:r>
              <a:rPr lang="en-US" sz="900" b="0" i="0" u="none" strike="noStrike" cap="none" dirty="0">
                <a:solidFill>
                  <a:schemeClr val="dk1"/>
                </a:solidFill>
                <a:latin typeface="Crimson Pro Medium"/>
                <a:ea typeface="Crimson Pro Medium"/>
                <a:cs typeface="Crimson Pro Medium"/>
                <a:sym typeface="Crimson Pro Medium"/>
              </a:rPr>
              <a:t>Royal Australian College of General Practitioners (RACGP). </a:t>
            </a:r>
            <a:r>
              <a:rPr lang="en-US" sz="900" b="0" i="0" u="sng" strike="noStrike" cap="none" dirty="0">
                <a:solidFill>
                  <a:schemeClr val="hlink"/>
                </a:solidFill>
                <a:latin typeface="Crimson Pro Medium"/>
                <a:ea typeface="Crimson Pro Medium"/>
                <a:cs typeface="Crimson Pro Medium"/>
                <a:sym typeface="Crimson Pro Medium"/>
                <a:hlinkClick r:id="rId7"/>
              </a:rPr>
              <a:t>Interstitial Lung Disease. An Approach to Diagnosis and Management. </a:t>
            </a:r>
            <a:endParaRPr sz="900" b="0" i="0" u="none" strike="noStrike" cap="none" dirty="0">
              <a:solidFill>
                <a:schemeClr val="dk1"/>
              </a:solidFill>
              <a:latin typeface="Crimson Pro Medium"/>
              <a:ea typeface="Crimson Pro Medium"/>
              <a:cs typeface="Crimson Pro Medium"/>
              <a:sym typeface="Crimson Pro Medium"/>
            </a:endParaRPr>
          </a:p>
          <a:p>
            <a:pPr marL="457200" marR="0" lvl="0" indent="-279400" algn="l" rtl="0">
              <a:lnSpc>
                <a:spcPct val="100000"/>
              </a:lnSpc>
              <a:spcBef>
                <a:spcPts val="0"/>
              </a:spcBef>
              <a:spcAft>
                <a:spcPts val="0"/>
              </a:spcAft>
              <a:buClr>
                <a:schemeClr val="dk1"/>
              </a:buClr>
              <a:buSzPts val="800"/>
              <a:buFont typeface="Crimson Pro Medium"/>
              <a:buAutoNum type="arabicPeriod"/>
            </a:pPr>
            <a:r>
              <a:rPr lang="en-US" sz="900" b="0" i="0" u="none" strike="noStrike" cap="none" dirty="0" err="1">
                <a:solidFill>
                  <a:schemeClr val="dk1"/>
                </a:solidFill>
                <a:latin typeface="Crimson Pro Medium"/>
                <a:ea typeface="Crimson Pro Medium"/>
                <a:cs typeface="Crimson Pro Medium"/>
                <a:sym typeface="Crimson Pro Medium"/>
              </a:rPr>
              <a:t>Gogali</a:t>
            </a:r>
            <a:r>
              <a:rPr lang="en-US" sz="900" b="0" i="0" u="none" strike="noStrike" cap="none" dirty="0">
                <a:solidFill>
                  <a:schemeClr val="dk1"/>
                </a:solidFill>
                <a:latin typeface="Crimson Pro Medium"/>
                <a:ea typeface="Crimson Pro Medium"/>
                <a:cs typeface="Crimson Pro Medium"/>
                <a:sym typeface="Crimson Pro Medium"/>
              </a:rPr>
              <a:t>, A., Wells, A.U. (2012). Diagnostic approach to interstitial lung disease. Curr Respir Care Rep 1, 199–207. </a:t>
            </a:r>
            <a:r>
              <a:rPr lang="en-US" sz="900" b="0" i="0" u="sng" strike="noStrike" cap="none" dirty="0">
                <a:solidFill>
                  <a:schemeClr val="hlink"/>
                </a:solidFill>
                <a:latin typeface="Crimson Pro Medium"/>
                <a:ea typeface="Crimson Pro Medium"/>
                <a:cs typeface="Crimson Pro Medium"/>
                <a:sym typeface="Crimson Pro Medium"/>
                <a:hlinkClick r:id="rId8"/>
              </a:rPr>
              <a:t>https://doi.org/10.1007/s13665-012-0029-6</a:t>
            </a:r>
            <a:endParaRPr sz="900" b="0" i="0" u="none" strike="noStrike" cap="none" dirty="0">
              <a:solidFill>
                <a:schemeClr val="dk1"/>
              </a:solidFill>
              <a:latin typeface="Crimson Pro Medium"/>
              <a:ea typeface="Crimson Pro Medium"/>
              <a:cs typeface="Crimson Pro Medium"/>
              <a:sym typeface="Crimson Pro Medium"/>
            </a:endParaRPr>
          </a:p>
          <a:p>
            <a:pPr marL="457200" marR="0" lvl="0" indent="-279400" algn="l" rtl="0">
              <a:lnSpc>
                <a:spcPct val="100000"/>
              </a:lnSpc>
              <a:spcBef>
                <a:spcPts val="0"/>
              </a:spcBef>
              <a:spcAft>
                <a:spcPts val="0"/>
              </a:spcAft>
              <a:buClr>
                <a:schemeClr val="dk1"/>
              </a:buClr>
              <a:buSzPts val="800"/>
              <a:buFont typeface="Crimson Pro Medium"/>
              <a:buAutoNum type="arabicPeriod"/>
            </a:pPr>
            <a:r>
              <a:rPr lang="en-US" sz="900" b="0" i="0" u="none" strike="noStrike" cap="none" dirty="0">
                <a:solidFill>
                  <a:schemeClr val="dk1"/>
                </a:solidFill>
                <a:latin typeface="Crimson Pro Medium"/>
                <a:ea typeface="Crimson Pro Medium"/>
                <a:cs typeface="Crimson Pro Medium"/>
                <a:sym typeface="Crimson Pro Medium"/>
              </a:rPr>
              <a:t>Behr, J. (2012). Approach to the Diagnosis of Interstitial Lung Disease. Clinics in Chest Medicine, 33(1), 1–10. </a:t>
            </a:r>
            <a:endParaRPr sz="900" b="0" i="0" u="none" strike="noStrike" cap="none" dirty="0">
              <a:solidFill>
                <a:schemeClr val="dk1"/>
              </a:solidFill>
              <a:latin typeface="Crimson Pro Medium"/>
              <a:ea typeface="Crimson Pro Medium"/>
              <a:cs typeface="Crimson Pro Medium"/>
              <a:sym typeface="Crimson Pro Medium"/>
            </a:endParaRPr>
          </a:p>
        </p:txBody>
      </p:sp>
      <p:pic>
        <p:nvPicPr>
          <p:cNvPr id="232" name="Google Shape;232;p8" descr="A close up of a person's face&#10;&#10;Description automatically generated"/>
          <p:cNvPicPr preferRelativeResize="0"/>
          <p:nvPr/>
        </p:nvPicPr>
        <p:blipFill rotWithShape="1">
          <a:blip r:embed="rId9">
            <a:alphaModFix/>
          </a:blip>
          <a:srcRect/>
          <a:stretch/>
        </p:blipFill>
        <p:spPr>
          <a:xfrm>
            <a:off x="8828950" y="2842384"/>
            <a:ext cx="2386494" cy="1604950"/>
          </a:xfrm>
          <a:prstGeom prst="rect">
            <a:avLst/>
          </a:prstGeom>
          <a:noFill/>
          <a:ln>
            <a:noFill/>
          </a:ln>
          <a:effectLst>
            <a:outerShdw blurRad="63500" dist="12700" sx="103000" sy="103000" algn="ctr" rotWithShape="0">
              <a:schemeClr val="dk1">
                <a:alpha val="40000"/>
              </a:schemeClr>
            </a:outerShdw>
          </a:effectLst>
        </p:spPr>
      </p:pic>
      <p:pic>
        <p:nvPicPr>
          <p:cNvPr id="233" name="Google Shape;233;p8" title="Sounds of fibrotic-ILDs - Fibrotic ILD rec 1.wav">
            <a:hlinkClick r:id="rId10"/>
          </p:cNvPr>
          <p:cNvPicPr preferRelativeResize="0"/>
          <p:nvPr/>
        </p:nvPicPr>
        <p:blipFill rotWithShape="1">
          <a:blip r:embed="rId11">
            <a:alphaModFix/>
          </a:blip>
          <a:srcRect/>
          <a:stretch/>
        </p:blipFill>
        <p:spPr>
          <a:xfrm>
            <a:off x="1541325" y="3429000"/>
            <a:ext cx="923300" cy="92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txBox="1">
            <a:spLocks noGrp="1"/>
          </p:cNvSpPr>
          <p:nvPr>
            <p:ph type="title" idx="4294967295"/>
          </p:nvPr>
        </p:nvSpPr>
        <p:spPr>
          <a:xfrm>
            <a:off x="435428" y="365125"/>
            <a:ext cx="8740321" cy="792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3800" dirty="0">
                <a:latin typeface="Crimson Pro Medium"/>
                <a:ea typeface="Crimson Pro Medium"/>
                <a:cs typeface="Crimson Pro Medium"/>
                <a:sym typeface="Crimson Pro Medium"/>
              </a:rPr>
              <a:t>ILD Investigations</a:t>
            </a:r>
            <a:endParaRPr sz="3800" dirty="0">
              <a:latin typeface="Crimson Pro Medium"/>
              <a:ea typeface="Crimson Pro Medium"/>
              <a:cs typeface="Crimson Pro Medium"/>
              <a:sym typeface="Crimson Pro Medium"/>
            </a:endParaRPr>
          </a:p>
        </p:txBody>
      </p:sp>
      <p:sp>
        <p:nvSpPr>
          <p:cNvPr id="239" name="Google Shape;239;p9"/>
          <p:cNvSpPr txBox="1">
            <a:spLocks noGrp="1"/>
          </p:cNvSpPr>
          <p:nvPr>
            <p:ph type="body" idx="4294967295"/>
          </p:nvPr>
        </p:nvSpPr>
        <p:spPr>
          <a:xfrm>
            <a:off x="794658" y="1157288"/>
            <a:ext cx="2049463" cy="1890712"/>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2800"/>
              <a:buNone/>
            </a:pPr>
            <a:r>
              <a:rPr lang="en-US" sz="1600" dirty="0">
                <a:latin typeface="Crimson Pro Medium"/>
                <a:ea typeface="Crimson Pro Medium"/>
                <a:cs typeface="Crimson Pro Medium"/>
                <a:sym typeface="Crimson Pro Medium"/>
              </a:rPr>
              <a:t>Tertiary </a:t>
            </a:r>
            <a:r>
              <a:rPr lang="en-US" sz="1600" dirty="0" err="1"/>
              <a:t>c</a:t>
            </a:r>
            <a:r>
              <a:rPr lang="en-US" sz="1600" dirty="0" err="1">
                <a:latin typeface="Crimson Pro Medium"/>
                <a:ea typeface="Crimson Pro Medium"/>
                <a:cs typeface="Crimson Pro Medium"/>
                <a:sym typeface="Crimson Pro Medium"/>
              </a:rPr>
              <a:t>entres</a:t>
            </a:r>
            <a:endParaRPr sz="1600" dirty="0">
              <a:latin typeface="Crimson Pro Medium"/>
              <a:ea typeface="Crimson Pro Medium"/>
              <a:cs typeface="Crimson Pro Medium"/>
              <a:sym typeface="Crimson Pro Medium"/>
            </a:endParaRPr>
          </a:p>
        </p:txBody>
      </p:sp>
      <p:sp>
        <p:nvSpPr>
          <p:cNvPr id="245" name="Google Shape;245;p9"/>
          <p:cNvSpPr txBox="1">
            <a:spLocks noGrp="1"/>
          </p:cNvSpPr>
          <p:nvPr>
            <p:ph type="body" idx="4294967295"/>
          </p:nvPr>
        </p:nvSpPr>
        <p:spPr>
          <a:xfrm>
            <a:off x="-206828" y="3227388"/>
            <a:ext cx="2049463" cy="1141412"/>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2800"/>
              <a:buNone/>
            </a:pPr>
            <a:r>
              <a:rPr lang="en-US" sz="1600" dirty="0"/>
              <a:t>Secondary or </a:t>
            </a:r>
            <a:endParaRPr dirty="0"/>
          </a:p>
          <a:p>
            <a:pPr marL="0" lvl="0" indent="0" algn="r" rtl="0">
              <a:lnSpc>
                <a:spcPct val="90000"/>
              </a:lnSpc>
              <a:spcBef>
                <a:spcPts val="0"/>
              </a:spcBef>
              <a:spcAft>
                <a:spcPts val="0"/>
              </a:spcAft>
              <a:buSzPts val="2800"/>
              <a:buNone/>
            </a:pPr>
            <a:r>
              <a:rPr lang="en-US" sz="1600" dirty="0"/>
              <a:t>tertiary </a:t>
            </a:r>
            <a:r>
              <a:rPr lang="en-US" sz="1600" dirty="0" err="1"/>
              <a:t>centres</a:t>
            </a:r>
            <a:endParaRPr sz="1600" dirty="0"/>
          </a:p>
        </p:txBody>
      </p:sp>
      <p:sp>
        <p:nvSpPr>
          <p:cNvPr id="253" name="Google Shape;253;p9"/>
          <p:cNvSpPr txBox="1">
            <a:spLocks noGrp="1"/>
          </p:cNvSpPr>
          <p:nvPr>
            <p:ph type="body" idx="4294967295"/>
          </p:nvPr>
        </p:nvSpPr>
        <p:spPr>
          <a:xfrm>
            <a:off x="-849088" y="4194175"/>
            <a:ext cx="2049463" cy="1889125"/>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2800"/>
              <a:buNone/>
            </a:pPr>
            <a:r>
              <a:rPr lang="en-US" sz="1600" dirty="0"/>
              <a:t>Primary care</a:t>
            </a:r>
          </a:p>
          <a:p>
            <a:pPr marL="0" lvl="0" indent="0" algn="r" rtl="0">
              <a:lnSpc>
                <a:spcPct val="90000"/>
              </a:lnSpc>
              <a:spcBef>
                <a:spcPts val="0"/>
              </a:spcBef>
              <a:spcAft>
                <a:spcPts val="0"/>
              </a:spcAft>
              <a:buSzPts val="2800"/>
              <a:buNone/>
            </a:pPr>
            <a:r>
              <a:rPr lang="en-US" sz="1600" dirty="0" err="1"/>
              <a:t>c</a:t>
            </a:r>
            <a:r>
              <a:rPr lang="en-US" sz="1600" dirty="0" err="1">
                <a:latin typeface="Crimson Pro Medium"/>
                <a:ea typeface="Crimson Pro Medium"/>
                <a:cs typeface="Crimson Pro Medium"/>
                <a:sym typeface="Crimson Pro Medium"/>
              </a:rPr>
              <a:t>entres</a:t>
            </a:r>
            <a:endParaRPr sz="1600" dirty="0">
              <a:latin typeface="Crimson Pro Medium"/>
              <a:ea typeface="Crimson Pro Medium"/>
              <a:cs typeface="Crimson Pro Medium"/>
              <a:sym typeface="Crimson Pro Medium"/>
            </a:endParaRPr>
          </a:p>
        </p:txBody>
      </p:sp>
      <p:sp>
        <p:nvSpPr>
          <p:cNvPr id="240" name="Google Shape;240;p9"/>
          <p:cNvSpPr txBox="1"/>
          <p:nvPr/>
        </p:nvSpPr>
        <p:spPr>
          <a:xfrm>
            <a:off x="957193" y="6307527"/>
            <a:ext cx="82791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rimson Pro Medium"/>
                <a:ea typeface="Crimson Pro Medium"/>
                <a:cs typeface="Crimson Pro Medium"/>
                <a:sym typeface="Crimson Pro Medium"/>
              </a:rPr>
              <a:t>References:</a:t>
            </a:r>
            <a:endParaRPr sz="900" b="0" i="0" u="none" strike="noStrike" cap="none">
              <a:solidFill>
                <a:schemeClr val="dk1"/>
              </a:solidFill>
              <a:latin typeface="Crimson Pro Medium"/>
              <a:ea typeface="Crimson Pro Medium"/>
              <a:cs typeface="Crimson Pro Medium"/>
              <a:sym typeface="Crimson Pro Medium"/>
            </a:endParaRPr>
          </a:p>
          <a:p>
            <a:pPr marL="457200" marR="0" lvl="0" indent="-279400" algn="l" rtl="0">
              <a:lnSpc>
                <a:spcPct val="100000"/>
              </a:lnSpc>
              <a:spcBef>
                <a:spcPts val="0"/>
              </a:spcBef>
              <a:spcAft>
                <a:spcPts val="0"/>
              </a:spcAft>
              <a:buClr>
                <a:schemeClr val="dk1"/>
              </a:buClr>
              <a:buSzPts val="800"/>
              <a:buFont typeface="Crimson Pro Medium"/>
              <a:buAutoNum type="arabicPeriod"/>
            </a:pPr>
            <a:r>
              <a:rPr lang="en-US" sz="900" b="0" i="0" u="none" strike="noStrike" cap="none">
                <a:solidFill>
                  <a:schemeClr val="dk1"/>
                </a:solidFill>
                <a:latin typeface="Crimson Pro Medium"/>
                <a:ea typeface="Crimson Pro Medium"/>
                <a:cs typeface="Crimson Pro Medium"/>
                <a:sym typeface="Crimson Pro Medium"/>
              </a:rPr>
              <a:t>Gogali, A., Wells, A.U. (2012). Diagnostic approach to interstitial lung disease. Curr Respir Care Rep 1, 199–207. </a:t>
            </a:r>
            <a:endParaRPr sz="900" b="0" i="0" u="none" strike="noStrike" cap="none">
              <a:solidFill>
                <a:schemeClr val="dk1"/>
              </a:solidFill>
              <a:latin typeface="Crimson Pro Medium"/>
              <a:ea typeface="Crimson Pro Medium"/>
              <a:cs typeface="Crimson Pro Medium"/>
              <a:sym typeface="Crimson Pro Medium"/>
            </a:endParaRPr>
          </a:p>
        </p:txBody>
      </p:sp>
      <p:grpSp>
        <p:nvGrpSpPr>
          <p:cNvPr id="241" name="Google Shape;241;p9"/>
          <p:cNvGrpSpPr/>
          <p:nvPr/>
        </p:nvGrpSpPr>
        <p:grpSpPr>
          <a:xfrm>
            <a:off x="925376" y="1137921"/>
            <a:ext cx="5170624" cy="4590188"/>
            <a:chOff x="3345608" y="1589939"/>
            <a:chExt cx="5445300" cy="4270250"/>
          </a:xfrm>
        </p:grpSpPr>
        <p:sp>
          <p:nvSpPr>
            <p:cNvPr id="242" name="Google Shape;242;p9"/>
            <p:cNvSpPr/>
            <p:nvPr/>
          </p:nvSpPr>
          <p:spPr>
            <a:xfrm>
              <a:off x="4878758" y="1589939"/>
              <a:ext cx="2379000" cy="1776300"/>
            </a:xfrm>
            <a:prstGeom prst="triangle">
              <a:avLst>
                <a:gd name="adj" fmla="val 49696"/>
              </a:avLst>
            </a:prstGeom>
            <a:solidFill>
              <a:srgbClr val="C4E0B2"/>
            </a:solidFill>
            <a:ln w="38100" cap="flat" cmpd="sng">
              <a:solidFill>
                <a:schemeClr val="lt1"/>
              </a:solidFill>
              <a:prstDash val="solid"/>
              <a:round/>
              <a:headEnd type="none" w="sm" len="sm"/>
              <a:tailEnd type="none" w="sm" len="sm"/>
            </a:ln>
          </p:spPr>
          <p:txBody>
            <a:bodyPr spcFirstLastPara="1" wrap="square" lIns="91425" tIns="0" rIns="91425" bIns="5400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3F3F3F"/>
                  </a:solidFill>
                  <a:latin typeface="Crimson Pro Medium"/>
                  <a:ea typeface="Crimson Pro Medium"/>
                  <a:cs typeface="Crimson Pro Medium"/>
                  <a:sym typeface="Crimson Pro Medium"/>
                </a:rPr>
                <a:t>HRCT</a:t>
              </a:r>
              <a:endParaRPr sz="2200" b="1" i="0" u="none" strike="noStrike" cap="none">
                <a:solidFill>
                  <a:srgbClr val="3F3F3F"/>
                </a:solidFill>
                <a:latin typeface="Crimson Pro Medium"/>
                <a:ea typeface="Crimson Pro Medium"/>
                <a:cs typeface="Crimson Pro Medium"/>
                <a:sym typeface="Crimson Pro Medium"/>
              </a:endParaRPr>
            </a:p>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a:solidFill>
                    <a:srgbClr val="3F3F3F"/>
                  </a:solidFill>
                  <a:latin typeface="Crimson Pro Medium"/>
                  <a:ea typeface="Crimson Pro Medium"/>
                  <a:cs typeface="Crimson Pro Medium"/>
                  <a:sym typeface="Crimson Pro Medium"/>
                </a:rPr>
                <a:t>(gold standard)</a:t>
              </a:r>
              <a:endParaRPr sz="1100" b="1" i="0" u="none" strike="noStrike" cap="none">
                <a:solidFill>
                  <a:srgbClr val="3F3F3F"/>
                </a:solidFill>
                <a:latin typeface="Crimson Pro Medium"/>
                <a:ea typeface="Crimson Pro Medium"/>
                <a:cs typeface="Crimson Pro Medium"/>
                <a:sym typeface="Crimson Pro Medium"/>
              </a:endParaRPr>
            </a:p>
          </p:txBody>
        </p:sp>
        <p:sp>
          <p:nvSpPr>
            <p:cNvPr id="243" name="Google Shape;243;p9"/>
            <p:cNvSpPr/>
            <p:nvPr/>
          </p:nvSpPr>
          <p:spPr>
            <a:xfrm>
              <a:off x="4084508" y="3533952"/>
              <a:ext cx="3964500" cy="1061100"/>
            </a:xfrm>
            <a:prstGeom prst="trapezoid">
              <a:avLst>
                <a:gd name="adj" fmla="val 63624"/>
              </a:avLst>
            </a:prstGeom>
            <a:solidFill>
              <a:srgbClr val="00B05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rimson Pro Medium"/>
                  <a:ea typeface="Crimson Pro Medium"/>
                  <a:cs typeface="Crimson Pro Medium"/>
                  <a:sym typeface="Crimson Pro Medium"/>
                </a:rPr>
                <a:t>Autoimmune markers</a:t>
              </a:r>
              <a:endParaRPr sz="2200" b="1" i="0" u="none" strike="noStrike" cap="none">
                <a:solidFill>
                  <a:schemeClr val="lt1"/>
                </a:solidFill>
                <a:latin typeface="Crimson Pro Medium"/>
                <a:ea typeface="Crimson Pro Medium"/>
                <a:cs typeface="Crimson Pro Medium"/>
                <a:sym typeface="Crimson Pro Medium"/>
              </a:endParaRPr>
            </a:p>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a:solidFill>
                    <a:schemeClr val="lt1"/>
                  </a:solidFill>
                  <a:latin typeface="Crimson Pro Medium"/>
                  <a:ea typeface="Crimson Pro Medium"/>
                  <a:cs typeface="Crimson Pro Medium"/>
                  <a:sym typeface="Crimson Pro Medium"/>
                </a:rPr>
                <a:t>Positive in connective tissue disease</a:t>
              </a:r>
              <a:endParaRPr sz="1300" b="1" i="0" u="none" strike="noStrike" cap="none">
                <a:solidFill>
                  <a:schemeClr val="lt1"/>
                </a:solidFill>
                <a:latin typeface="Crimson Pro Medium"/>
                <a:ea typeface="Crimson Pro Medium"/>
                <a:cs typeface="Crimson Pro Medium"/>
                <a:sym typeface="Crimson Pro Medium"/>
              </a:endParaRPr>
            </a:p>
          </p:txBody>
        </p:sp>
        <p:sp>
          <p:nvSpPr>
            <p:cNvPr id="244" name="Google Shape;244;p9"/>
            <p:cNvSpPr/>
            <p:nvPr/>
          </p:nvSpPr>
          <p:spPr>
            <a:xfrm>
              <a:off x="3345608" y="4762789"/>
              <a:ext cx="5445300" cy="1097400"/>
            </a:xfrm>
            <a:prstGeom prst="trapezoid">
              <a:avLst>
                <a:gd name="adj" fmla="val 63969"/>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rimson Pro Medium"/>
                  <a:ea typeface="Crimson Pro Medium"/>
                  <a:cs typeface="Crimson Pro Medium"/>
                  <a:sym typeface="Crimson Pro Medium"/>
                </a:rPr>
                <a:t>Chest Radiograph or </a:t>
              </a:r>
              <a:endParaRPr sz="1400" b="0" i="0" u="none" strike="noStrike" cap="none">
                <a:solidFill>
                  <a:srgbClr val="000000"/>
                </a:solidFill>
                <a:latin typeface="Crimson Pro Medium"/>
                <a:ea typeface="Crimson Pro Medium"/>
                <a:cs typeface="Crimson Pro Medium"/>
                <a:sym typeface="Crimson Pro Medium"/>
              </a:endParaRPr>
            </a:p>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rimson Pro Medium"/>
                  <a:ea typeface="Crimson Pro Medium"/>
                  <a:cs typeface="Crimson Pro Medium"/>
                  <a:sym typeface="Crimson Pro Medium"/>
                </a:rPr>
                <a:t>Lung Function Test</a:t>
              </a:r>
              <a:endParaRPr sz="2200" b="1" i="0" u="none" strike="noStrike" cap="none">
                <a:solidFill>
                  <a:schemeClr val="lt1"/>
                </a:solidFill>
                <a:latin typeface="Crimson Pro Medium"/>
                <a:ea typeface="Crimson Pro Medium"/>
                <a:cs typeface="Crimson Pro Medium"/>
                <a:sym typeface="Crimson Pro Medium"/>
              </a:endParaRPr>
            </a:p>
          </p:txBody>
        </p:sp>
      </p:grpSp>
      <p:sp>
        <p:nvSpPr>
          <p:cNvPr id="246" name="Google Shape;246;p9"/>
          <p:cNvSpPr txBox="1"/>
          <p:nvPr/>
        </p:nvSpPr>
        <p:spPr>
          <a:xfrm>
            <a:off x="8729306" y="1231017"/>
            <a:ext cx="2065800" cy="120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rimson Pro Medium"/>
                <a:ea typeface="Crimson Pro Medium"/>
                <a:cs typeface="Crimson Pro Medium"/>
                <a:sym typeface="Crimson Pro Medium"/>
              </a:rPr>
              <a:t>HRCT provides detailed imaging of lung scarring and patterns like honeycombing or ground-glass opacities, essential for differentiating ILD subtypes.</a:t>
            </a:r>
            <a:endParaRPr sz="1200" b="0" i="0" u="none" strike="noStrike" cap="none">
              <a:solidFill>
                <a:srgbClr val="000000"/>
              </a:solidFill>
              <a:latin typeface="Crimson Pro Medium"/>
              <a:ea typeface="Crimson Pro Medium"/>
              <a:cs typeface="Crimson Pro Medium"/>
              <a:sym typeface="Crimson Pro Medium"/>
            </a:endParaRPr>
          </a:p>
        </p:txBody>
      </p:sp>
      <p:sp>
        <p:nvSpPr>
          <p:cNvPr id="247" name="Google Shape;247;p9"/>
          <p:cNvSpPr txBox="1"/>
          <p:nvPr/>
        </p:nvSpPr>
        <p:spPr>
          <a:xfrm>
            <a:off x="9817030" y="4786353"/>
            <a:ext cx="2032800" cy="94175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en-US" sz="1200" b="0" i="0" u="none" strike="noStrike" cap="none" dirty="0">
                <a:solidFill>
                  <a:srgbClr val="000000"/>
                </a:solidFill>
                <a:latin typeface="Crimson Pro Medium"/>
                <a:ea typeface="Crimson Pro Medium"/>
                <a:cs typeface="Crimson Pro Medium"/>
                <a:sym typeface="Crimson Pro Medium"/>
              </a:rPr>
              <a:t>Chest X-rays often a starting point; can show reticular or ground-glass opacities but lacks the specificity of HRCT.</a:t>
            </a:r>
            <a:endParaRPr sz="1600" b="0" i="0" u="none" strike="noStrike" cap="none" dirty="0">
              <a:solidFill>
                <a:srgbClr val="000000"/>
              </a:solidFill>
              <a:latin typeface="Crimson Pro Medium"/>
              <a:ea typeface="Crimson Pro Medium"/>
              <a:cs typeface="Crimson Pro Medium"/>
              <a:sym typeface="Crimson Pro Medium"/>
            </a:endParaRPr>
          </a:p>
        </p:txBody>
      </p:sp>
      <p:cxnSp>
        <p:nvCxnSpPr>
          <p:cNvPr id="248" name="Google Shape;248;p9"/>
          <p:cNvCxnSpPr>
            <a:stCxn id="242" idx="5"/>
            <a:endCxn id="249" idx="1"/>
          </p:cNvCxnSpPr>
          <p:nvPr/>
        </p:nvCxnSpPr>
        <p:spPr>
          <a:xfrm rot="10800000" flipH="1">
            <a:off x="4072003" y="2091713"/>
            <a:ext cx="1014900" cy="900"/>
          </a:xfrm>
          <a:prstGeom prst="straightConnector1">
            <a:avLst/>
          </a:prstGeom>
          <a:noFill/>
          <a:ln w="38100" cap="flat" cmpd="sng">
            <a:solidFill>
              <a:srgbClr val="3E6EC2"/>
            </a:solidFill>
            <a:prstDash val="dot"/>
            <a:round/>
            <a:headEnd type="none" w="sm" len="sm"/>
            <a:tailEnd type="none" w="sm" len="sm"/>
          </a:ln>
        </p:spPr>
      </p:cxnSp>
      <p:cxnSp>
        <p:nvCxnSpPr>
          <p:cNvPr id="250" name="Google Shape;250;p9"/>
          <p:cNvCxnSpPr>
            <a:stCxn id="244" idx="3"/>
            <a:endCxn id="251" idx="1"/>
          </p:cNvCxnSpPr>
          <p:nvPr/>
        </p:nvCxnSpPr>
        <p:spPr>
          <a:xfrm flipV="1">
            <a:off x="5718704" y="5119827"/>
            <a:ext cx="1196520" cy="18472"/>
          </a:xfrm>
          <a:prstGeom prst="straightConnector1">
            <a:avLst/>
          </a:prstGeom>
          <a:noFill/>
          <a:ln w="38100" cap="flat" cmpd="sng">
            <a:solidFill>
              <a:srgbClr val="3E6EC2"/>
            </a:solidFill>
            <a:prstDash val="dot"/>
            <a:round/>
            <a:headEnd type="none" w="sm" len="sm"/>
            <a:tailEnd type="none" w="sm" len="sm"/>
          </a:ln>
        </p:spPr>
      </p:cxnSp>
      <p:pic>
        <p:nvPicPr>
          <p:cNvPr id="249" name="Google Shape;249;p9"/>
          <p:cNvPicPr preferRelativeResize="0"/>
          <p:nvPr/>
        </p:nvPicPr>
        <p:blipFill rotWithShape="1">
          <a:blip r:embed="rId3">
            <a:alphaModFix/>
          </a:blip>
          <a:srcRect t="-2907" r="1453" b="1384"/>
          <a:stretch/>
        </p:blipFill>
        <p:spPr>
          <a:xfrm>
            <a:off x="5086981" y="670011"/>
            <a:ext cx="3611471" cy="2843597"/>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251" name="Google Shape;251;p9"/>
          <p:cNvPicPr preferRelativeResize="0"/>
          <p:nvPr/>
        </p:nvPicPr>
        <p:blipFill rotWithShape="1">
          <a:blip r:embed="rId4">
            <a:alphaModFix/>
          </a:blip>
          <a:srcRect/>
          <a:stretch/>
        </p:blipFill>
        <p:spPr>
          <a:xfrm>
            <a:off x="6915224" y="3580728"/>
            <a:ext cx="2901806" cy="3078197"/>
          </a:xfrm>
          <a:prstGeom prst="rect">
            <a:avLst/>
          </a:prstGeom>
          <a:noFill/>
          <a:ln>
            <a:noFill/>
          </a:ln>
          <a:effectLst>
            <a:outerShdw blurRad="63500" sx="102000" sy="102000" algn="ctr" rotWithShape="0">
              <a:srgbClr val="000000">
                <a:alpha val="40000"/>
              </a:srgbClr>
            </a:outerShdw>
          </a:effectLst>
        </p:spPr>
      </p:pic>
      <p:sp>
        <p:nvSpPr>
          <p:cNvPr id="252" name="Google Shape;252;p9"/>
          <p:cNvSpPr txBox="1"/>
          <p:nvPr/>
        </p:nvSpPr>
        <p:spPr>
          <a:xfrm>
            <a:off x="3048000" y="3275112"/>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rimson Pro Medium"/>
                <a:ea typeface="Crimson Pro Medium"/>
                <a:cs typeface="Crimson Pro Medium"/>
                <a:sym typeface="Crimson Pro Medium"/>
              </a:rPr>
              <a:t> </a:t>
            </a:r>
            <a:endParaRPr sz="1400" b="0" i="0" u="none" strike="noStrike" cap="none">
              <a:solidFill>
                <a:srgbClr val="000000"/>
              </a:solidFill>
              <a:latin typeface="Crimson Pro Medium"/>
              <a:ea typeface="Crimson Pro Medium"/>
              <a:cs typeface="Crimson Pro Medium"/>
              <a:sym typeface="Crimson Pr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47"/>
                                        </p:tgtEl>
                                        <p:attrNameLst>
                                          <p:attrName>style.visibility</p:attrName>
                                        </p:attrNameLst>
                                      </p:cBhvr>
                                      <p:to>
                                        <p:strVal val="visible"/>
                                      </p:to>
                                    </p:set>
                                    <p:animEffect transition="in" filter="fade">
                                      <p:cBhvr>
                                        <p:cTn id="10" dur="500"/>
                                        <p:tgtEl>
                                          <p:spTgt spid="247"/>
                                        </p:tgtEl>
                                      </p:cBhvr>
                                    </p:animEffect>
                                  </p:childTnLst>
                                </p:cTn>
                              </p:par>
                              <p:par>
                                <p:cTn id="11" presetID="10" presetClass="entr" presetSubtype="0" fill="hold"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8"/>
                                        </p:tgtEl>
                                        <p:attrNameLst>
                                          <p:attrName>style.visibility</p:attrName>
                                        </p:attrNameLst>
                                      </p:cBhvr>
                                      <p:to>
                                        <p:strVal val="visible"/>
                                      </p:to>
                                    </p:set>
                                    <p:animEffect transition="in" filter="fade">
                                      <p:cBhvr>
                                        <p:cTn id="18" dur="500"/>
                                        <p:tgtEl>
                                          <p:spTgt spid="248"/>
                                        </p:tgtEl>
                                      </p:cBhvr>
                                    </p:animEffect>
                                  </p:childTnLst>
                                </p:cTn>
                              </p:par>
                              <p:par>
                                <p:cTn id="19" presetID="10" presetClass="entr" presetSubtype="0" fill="hold" nodeType="with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par>
                                <p:cTn id="22" presetID="10" presetClass="entr" presetSubtype="0" fill="hold" nodeType="with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fade">
                                      <p:cBhvr>
                                        <p:cTn id="24"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3355</Words>
  <Application>Microsoft Office PowerPoint</Application>
  <PresentationFormat>Widescreen</PresentationFormat>
  <Paragraphs>347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Play</vt:lpstr>
      <vt:lpstr>Crimson Pro Medium</vt:lpstr>
      <vt:lpstr>Crimson Pro</vt:lpstr>
      <vt:lpstr>Office Theme</vt:lpstr>
      <vt:lpstr>Interstitial Lung Disease (ILD)  Training Kit Target Audience: Primary Care Doctors in Malaysia (both public and private) Trainers: Selected FMS, Chest Physicians and Rheumatologists in Malaysia    In collaboration with</vt:lpstr>
      <vt:lpstr>Content</vt:lpstr>
      <vt:lpstr>Why an ILD Training Kit?</vt:lpstr>
      <vt:lpstr>Overview of ILDs</vt:lpstr>
      <vt:lpstr>Key Categories of ILD</vt:lpstr>
      <vt:lpstr>Evaluating Patients for ILD</vt:lpstr>
      <vt:lpstr>ILD History &amp; Symptoms</vt:lpstr>
      <vt:lpstr>ILD Physical Examination</vt:lpstr>
      <vt:lpstr>ILD Investigations</vt:lpstr>
      <vt:lpstr>Autoimmune Markers associated with Common CTDs</vt:lpstr>
      <vt:lpstr>Please use the Referral Letter for Suspected ILD when you see…</vt:lpstr>
      <vt:lpstr>Referral Letter for Suspected ILD</vt:lpstr>
      <vt:lpstr>Referral Letter for Suspected ILD Primary care physicians to use the Referral Letter for Suspected ILD to identify ILD risk and expedite referrals</vt:lpstr>
      <vt:lpstr>A.C.T.I.O.N.: A Step-by-Step Guide to Use the Referral Letter for Suspected ILD</vt:lpstr>
      <vt:lpstr>ILD Case Studies</vt:lpstr>
      <vt:lpstr>Summary</vt:lpstr>
      <vt:lpstr>Acknowledgment to the ILD Expert Panel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Lai Ngoh Hooi</cp:lastModifiedBy>
  <cp:revision>24</cp:revision>
  <dcterms:modified xsi:type="dcterms:W3CDTF">2025-05-09T10:42:41Z</dcterms:modified>
</cp:coreProperties>
</file>